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68"/>
  </p:notesMasterIdLst>
  <p:sldIdLst>
    <p:sldId id="1864" r:id="rId5"/>
    <p:sldId id="1846" r:id="rId6"/>
    <p:sldId id="1845" r:id="rId7"/>
    <p:sldId id="1848" r:id="rId8"/>
    <p:sldId id="1868" r:id="rId9"/>
    <p:sldId id="1869" r:id="rId10"/>
    <p:sldId id="1896" r:id="rId11"/>
    <p:sldId id="1904" r:id="rId12"/>
    <p:sldId id="1905" r:id="rId13"/>
    <p:sldId id="1906" r:id="rId14"/>
    <p:sldId id="1907" r:id="rId15"/>
    <p:sldId id="1908" r:id="rId16"/>
    <p:sldId id="1924" r:id="rId17"/>
    <p:sldId id="1909" r:id="rId18"/>
    <p:sldId id="1910" r:id="rId19"/>
    <p:sldId id="1911" r:id="rId20"/>
    <p:sldId id="1912" r:id="rId21"/>
    <p:sldId id="1913" r:id="rId22"/>
    <p:sldId id="1914" r:id="rId23"/>
    <p:sldId id="1918" r:id="rId24"/>
    <p:sldId id="1919" r:id="rId25"/>
    <p:sldId id="1920" r:id="rId26"/>
    <p:sldId id="1921" r:id="rId27"/>
    <p:sldId id="1922" r:id="rId28"/>
    <p:sldId id="1923" r:id="rId29"/>
    <p:sldId id="1849" r:id="rId30"/>
    <p:sldId id="1870" r:id="rId31"/>
    <p:sldId id="1871" r:id="rId32"/>
    <p:sldId id="1872" r:id="rId33"/>
    <p:sldId id="1852" r:id="rId34"/>
    <p:sldId id="1873" r:id="rId35"/>
    <p:sldId id="1874" r:id="rId36"/>
    <p:sldId id="1875" r:id="rId37"/>
    <p:sldId id="1876" r:id="rId38"/>
    <p:sldId id="1882" r:id="rId39"/>
    <p:sldId id="1879" r:id="rId40"/>
    <p:sldId id="1880" r:id="rId41"/>
    <p:sldId id="1881" r:id="rId42"/>
    <p:sldId id="1883" r:id="rId43"/>
    <p:sldId id="1884" r:id="rId44"/>
    <p:sldId id="1885" r:id="rId45"/>
    <p:sldId id="1887" r:id="rId46"/>
    <p:sldId id="1886" r:id="rId47"/>
    <p:sldId id="1888" r:id="rId48"/>
    <p:sldId id="1889" r:id="rId49"/>
    <p:sldId id="1890" r:id="rId50"/>
    <p:sldId id="1891" r:id="rId51"/>
    <p:sldId id="1892" r:id="rId52"/>
    <p:sldId id="1893" r:id="rId53"/>
    <p:sldId id="1894" r:id="rId54"/>
    <p:sldId id="1895" r:id="rId55"/>
    <p:sldId id="1903" r:id="rId56"/>
    <p:sldId id="1915" r:id="rId57"/>
    <p:sldId id="1916" r:id="rId58"/>
    <p:sldId id="1917" r:id="rId59"/>
    <p:sldId id="1865" r:id="rId60"/>
    <p:sldId id="1897" r:id="rId61"/>
    <p:sldId id="1898" r:id="rId62"/>
    <p:sldId id="1899" r:id="rId63"/>
    <p:sldId id="1900" r:id="rId64"/>
    <p:sldId id="1901" r:id="rId65"/>
    <p:sldId id="1867" r:id="rId66"/>
    <p:sldId id="1902" r:id="rId6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24" autoAdjust="0"/>
  </p:normalViewPr>
  <p:slideViewPr>
    <p:cSldViewPr snapToGrid="0">
      <p:cViewPr varScale="1">
        <p:scale>
          <a:sx n="97" d="100"/>
          <a:sy n="97" d="100"/>
        </p:scale>
        <p:origin x="134" y="77"/>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1E4AB-ADA6-E6F8-FBAB-8002FFDA7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A8110-9F17-E0C2-8078-6530635A9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FCD73-6B7C-A767-FC48-1285E32969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6033A4-3863-1C7C-F82C-886EEFC4C63F}"/>
              </a:ext>
            </a:extLst>
          </p:cNvPr>
          <p:cNvSpPr>
            <a:spLocks noGrp="1"/>
          </p:cNvSpPr>
          <p:nvPr>
            <p:ph type="sldNum" sz="quarter" idx="5"/>
          </p:nvPr>
        </p:nvSpPr>
        <p:spPr/>
        <p:txBody>
          <a:bodyPr/>
          <a:lstStyle/>
          <a:p>
            <a:fld id="{6DEB7EE2-04A2-4FB2-9625-C9C73AC4D32F}" type="slidenum">
              <a:rPr lang="en-US" altLang="en-US" smtClean="0"/>
              <a:pPr/>
              <a:t>31</a:t>
            </a:fld>
            <a:endParaRPr lang="en-US" altLang="en-US" dirty="0"/>
          </a:p>
        </p:txBody>
      </p:sp>
    </p:spTree>
    <p:extLst>
      <p:ext uri="{BB962C8B-B14F-4D97-AF65-F5344CB8AC3E}">
        <p14:creationId xmlns:p14="http://schemas.microsoft.com/office/powerpoint/2010/main" val="596799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87D37-E7AE-A1AA-226C-AD67BE8F7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85D71-34B3-F628-5877-42ED2DE88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C0F7D-6235-2FC0-9C6F-CDD3E98928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E2624D-BFED-0BC5-73F8-3F2AE7C7AEC2}"/>
              </a:ext>
            </a:extLst>
          </p:cNvPr>
          <p:cNvSpPr>
            <a:spLocks noGrp="1"/>
          </p:cNvSpPr>
          <p:nvPr>
            <p:ph type="sldNum" sz="quarter" idx="5"/>
          </p:nvPr>
        </p:nvSpPr>
        <p:spPr/>
        <p:txBody>
          <a:bodyPr/>
          <a:lstStyle/>
          <a:p>
            <a:fld id="{6DEB7EE2-04A2-4FB2-9625-C9C73AC4D32F}" type="slidenum">
              <a:rPr lang="en-US" altLang="en-US" smtClean="0"/>
              <a:pPr/>
              <a:t>32</a:t>
            </a:fld>
            <a:endParaRPr lang="en-US" altLang="en-US" dirty="0"/>
          </a:p>
        </p:txBody>
      </p:sp>
    </p:spTree>
    <p:extLst>
      <p:ext uri="{BB962C8B-B14F-4D97-AF65-F5344CB8AC3E}">
        <p14:creationId xmlns:p14="http://schemas.microsoft.com/office/powerpoint/2010/main" val="3698062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2C0EC-5379-BF08-30D6-435BED54F914}"/>
            </a:ext>
          </a:extLst>
        </p:cNvPr>
        <p:cNvGrpSpPr/>
        <p:nvPr/>
      </p:nvGrpSpPr>
      <p:grpSpPr>
        <a:xfrm>
          <a:off x="0" y="0"/>
          <a:ext cx="0" cy="0"/>
          <a:chOff x="0" y="0"/>
          <a:chExt cx="0" cy="0"/>
        </a:xfrm>
      </p:grpSpPr>
    </p:spTree>
    <p:extLst>
      <p:ext uri="{BB962C8B-B14F-4D97-AF65-F5344CB8AC3E}">
        <p14:creationId xmlns:p14="http://schemas.microsoft.com/office/powerpoint/2010/main" val="123801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CB8E5-6090-965C-FF2F-BA70CC0DD8DC}"/>
            </a:ext>
          </a:extLst>
        </p:cNvPr>
        <p:cNvGrpSpPr/>
        <p:nvPr/>
      </p:nvGrpSpPr>
      <p:grpSpPr>
        <a:xfrm>
          <a:off x="0" y="0"/>
          <a:ext cx="0" cy="0"/>
          <a:chOff x="0" y="0"/>
          <a:chExt cx="0" cy="0"/>
        </a:xfrm>
      </p:grpSpPr>
    </p:spTree>
    <p:extLst>
      <p:ext uri="{BB962C8B-B14F-4D97-AF65-F5344CB8AC3E}">
        <p14:creationId xmlns:p14="http://schemas.microsoft.com/office/powerpoint/2010/main" val="914881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27DF8-8EB1-3840-579C-D2BCB3ACE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0E780-C4B2-542B-FE77-6488BC7AC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C9B5E-9F08-3496-6989-7DBAF18324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D4B4B7-3319-CAB1-ADA1-C79D59D3C514}"/>
              </a:ext>
            </a:extLst>
          </p:cNvPr>
          <p:cNvSpPr>
            <a:spLocks noGrp="1"/>
          </p:cNvSpPr>
          <p:nvPr>
            <p:ph type="sldNum" sz="quarter" idx="5"/>
          </p:nvPr>
        </p:nvSpPr>
        <p:spPr/>
        <p:txBody>
          <a:bodyPr/>
          <a:lstStyle/>
          <a:p>
            <a:fld id="{6DEB7EE2-04A2-4FB2-9625-C9C73AC4D32F}" type="slidenum">
              <a:rPr lang="en-US" altLang="en-US" smtClean="0"/>
              <a:pPr/>
              <a:t>35</a:t>
            </a:fld>
            <a:endParaRPr lang="en-US" altLang="en-US" dirty="0"/>
          </a:p>
        </p:txBody>
      </p:sp>
    </p:spTree>
    <p:extLst>
      <p:ext uri="{BB962C8B-B14F-4D97-AF65-F5344CB8AC3E}">
        <p14:creationId xmlns:p14="http://schemas.microsoft.com/office/powerpoint/2010/main" val="4002620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EBAF6-42D7-3E34-0CCD-2663D7CCDE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56B1E-C36A-502B-2959-B506AFB78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5CF7FE-4F4B-8730-1B72-9153E43327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A9C9B0-BC9F-3434-4967-70BFA010BA6E}"/>
              </a:ext>
            </a:extLst>
          </p:cNvPr>
          <p:cNvSpPr>
            <a:spLocks noGrp="1"/>
          </p:cNvSpPr>
          <p:nvPr>
            <p:ph type="sldNum" sz="quarter" idx="5"/>
          </p:nvPr>
        </p:nvSpPr>
        <p:spPr/>
        <p:txBody>
          <a:bodyPr/>
          <a:lstStyle/>
          <a:p>
            <a:fld id="{6DEB7EE2-04A2-4FB2-9625-C9C73AC4D32F}" type="slidenum">
              <a:rPr lang="en-US" altLang="en-US" smtClean="0"/>
              <a:pPr/>
              <a:t>36</a:t>
            </a:fld>
            <a:endParaRPr lang="en-US" altLang="en-US" dirty="0"/>
          </a:p>
        </p:txBody>
      </p:sp>
    </p:spTree>
    <p:extLst>
      <p:ext uri="{BB962C8B-B14F-4D97-AF65-F5344CB8AC3E}">
        <p14:creationId xmlns:p14="http://schemas.microsoft.com/office/powerpoint/2010/main" val="3659301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DB9AF-1840-8E65-3ECE-D12079AC00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CDD11-E985-29FE-5BC9-FFB6F38EC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69ED6-5729-9FA6-BD3B-BC076DD7D4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E624EF-C499-07E3-D68D-89CACF93A6B0}"/>
              </a:ext>
            </a:extLst>
          </p:cNvPr>
          <p:cNvSpPr>
            <a:spLocks noGrp="1"/>
          </p:cNvSpPr>
          <p:nvPr>
            <p:ph type="sldNum" sz="quarter" idx="5"/>
          </p:nvPr>
        </p:nvSpPr>
        <p:spPr/>
        <p:txBody>
          <a:bodyPr/>
          <a:lstStyle/>
          <a:p>
            <a:fld id="{6DEB7EE2-04A2-4FB2-9625-C9C73AC4D32F}" type="slidenum">
              <a:rPr lang="en-US" altLang="en-US" smtClean="0"/>
              <a:pPr/>
              <a:t>37</a:t>
            </a:fld>
            <a:endParaRPr lang="en-US" altLang="en-US" dirty="0"/>
          </a:p>
        </p:txBody>
      </p:sp>
    </p:spTree>
    <p:extLst>
      <p:ext uri="{BB962C8B-B14F-4D97-AF65-F5344CB8AC3E}">
        <p14:creationId xmlns:p14="http://schemas.microsoft.com/office/powerpoint/2010/main" val="102645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656B-CDA1-18BD-C717-1B78BCFF6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A969A-D1B5-FC3F-4032-27A9D391D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7A336-AC71-8E10-718D-0B83A32507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4B5FEC-D5AA-6DB5-A8B3-92455AFAAD8A}"/>
              </a:ext>
            </a:extLst>
          </p:cNvPr>
          <p:cNvSpPr>
            <a:spLocks noGrp="1"/>
          </p:cNvSpPr>
          <p:nvPr>
            <p:ph type="sldNum" sz="quarter" idx="5"/>
          </p:nvPr>
        </p:nvSpPr>
        <p:spPr/>
        <p:txBody>
          <a:bodyPr/>
          <a:lstStyle/>
          <a:p>
            <a:fld id="{6DEB7EE2-04A2-4FB2-9625-C9C73AC4D32F}" type="slidenum">
              <a:rPr lang="en-US" altLang="en-US" smtClean="0"/>
              <a:pPr/>
              <a:t>38</a:t>
            </a:fld>
            <a:endParaRPr lang="en-US" altLang="en-US" dirty="0"/>
          </a:p>
        </p:txBody>
      </p:sp>
    </p:spTree>
    <p:extLst>
      <p:ext uri="{BB962C8B-B14F-4D97-AF65-F5344CB8AC3E}">
        <p14:creationId xmlns:p14="http://schemas.microsoft.com/office/powerpoint/2010/main" val="308618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3BF01-5C86-1580-EF67-23E969FFA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142F7-583C-3067-E3A2-DC82CD35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C5D40-DB77-32C6-53B6-4E60EBE12B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5020B1-E496-5AAB-7497-CA1C890829F6}"/>
              </a:ext>
            </a:extLst>
          </p:cNvPr>
          <p:cNvSpPr>
            <a:spLocks noGrp="1"/>
          </p:cNvSpPr>
          <p:nvPr>
            <p:ph type="sldNum" sz="quarter" idx="5"/>
          </p:nvPr>
        </p:nvSpPr>
        <p:spPr/>
        <p:txBody>
          <a:bodyPr/>
          <a:lstStyle/>
          <a:p>
            <a:fld id="{6DEB7EE2-04A2-4FB2-9625-C9C73AC4D32F}" type="slidenum">
              <a:rPr lang="en-US" altLang="en-US" smtClean="0"/>
              <a:pPr/>
              <a:t>39</a:t>
            </a:fld>
            <a:endParaRPr lang="en-US" altLang="en-US" dirty="0"/>
          </a:p>
        </p:txBody>
      </p:sp>
    </p:spTree>
    <p:extLst>
      <p:ext uri="{BB962C8B-B14F-4D97-AF65-F5344CB8AC3E}">
        <p14:creationId xmlns:p14="http://schemas.microsoft.com/office/powerpoint/2010/main" val="696026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D9528-ED67-6D9C-FC0A-DD2E32773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C9373-F621-1A9F-08CC-833FEDFCD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CC58A-94FD-AF99-2BB9-8A5EBF66F1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4ADF98-30DE-5673-C268-99A90CA2993B}"/>
              </a:ext>
            </a:extLst>
          </p:cNvPr>
          <p:cNvSpPr>
            <a:spLocks noGrp="1"/>
          </p:cNvSpPr>
          <p:nvPr>
            <p:ph type="sldNum" sz="quarter" idx="5"/>
          </p:nvPr>
        </p:nvSpPr>
        <p:spPr/>
        <p:txBody>
          <a:bodyPr/>
          <a:lstStyle/>
          <a:p>
            <a:fld id="{6DEB7EE2-04A2-4FB2-9625-C9C73AC4D32F}" type="slidenum">
              <a:rPr lang="en-US" altLang="en-US" smtClean="0"/>
              <a:pPr/>
              <a:t>40</a:t>
            </a:fld>
            <a:endParaRPr lang="en-US" altLang="en-US" dirty="0"/>
          </a:p>
        </p:txBody>
      </p:sp>
    </p:spTree>
    <p:extLst>
      <p:ext uri="{BB962C8B-B14F-4D97-AF65-F5344CB8AC3E}">
        <p14:creationId xmlns:p14="http://schemas.microsoft.com/office/powerpoint/2010/main" val="31296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6F410-6316-698F-88DE-E3DF594F6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5D6760-ACF6-4EE0-AF63-596452383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8ED66-5227-0139-EC74-A8C67E1ADA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2C3203-0378-16E9-5055-B87D31ECFE6A}"/>
              </a:ext>
            </a:extLst>
          </p:cNvPr>
          <p:cNvSpPr>
            <a:spLocks noGrp="1"/>
          </p:cNvSpPr>
          <p:nvPr>
            <p:ph type="sldNum" sz="quarter" idx="5"/>
          </p:nvPr>
        </p:nvSpPr>
        <p:spPr/>
        <p:txBody>
          <a:bodyPr/>
          <a:lstStyle/>
          <a:p>
            <a:fld id="{6DEB7EE2-04A2-4FB2-9625-C9C73AC4D32F}" type="slidenum">
              <a:rPr lang="en-US" altLang="en-US" smtClean="0"/>
              <a:pPr/>
              <a:t>41</a:t>
            </a:fld>
            <a:endParaRPr lang="en-US" altLang="en-US" dirty="0"/>
          </a:p>
        </p:txBody>
      </p:sp>
    </p:spTree>
    <p:extLst>
      <p:ext uri="{BB962C8B-B14F-4D97-AF65-F5344CB8AC3E}">
        <p14:creationId xmlns:p14="http://schemas.microsoft.com/office/powerpoint/2010/main" val="229949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B5844-6211-DBB1-8C24-61776CEC5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F9D9F-D0DB-907A-22FD-6F171FC65D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ED1D6E-F254-9DE4-7A9D-F2E4817D09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3B1B46-701A-BE35-2819-DFA83266E887}"/>
              </a:ext>
            </a:extLst>
          </p:cNvPr>
          <p:cNvSpPr>
            <a:spLocks noGrp="1"/>
          </p:cNvSpPr>
          <p:nvPr>
            <p:ph type="sldNum" sz="quarter" idx="5"/>
          </p:nvPr>
        </p:nvSpPr>
        <p:spPr/>
        <p:txBody>
          <a:bodyPr/>
          <a:lstStyle/>
          <a:p>
            <a:fld id="{6DEB7EE2-04A2-4FB2-9625-C9C73AC4D32F}" type="slidenum">
              <a:rPr lang="en-US" altLang="en-US" smtClean="0"/>
              <a:pPr/>
              <a:t>42</a:t>
            </a:fld>
            <a:endParaRPr lang="en-US" altLang="en-US" dirty="0"/>
          </a:p>
        </p:txBody>
      </p:sp>
    </p:spTree>
    <p:extLst>
      <p:ext uri="{BB962C8B-B14F-4D97-AF65-F5344CB8AC3E}">
        <p14:creationId xmlns:p14="http://schemas.microsoft.com/office/powerpoint/2010/main" val="67332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521A4-A6AA-FF40-0B2F-D786B7F6B1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B55EE8-6D74-FA63-BCD0-ACBA67BC2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7B0D2-B40E-B9E6-FB25-09BA3D741D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A719DC-65CB-39A2-03A0-D953F012F084}"/>
              </a:ext>
            </a:extLst>
          </p:cNvPr>
          <p:cNvSpPr>
            <a:spLocks noGrp="1"/>
          </p:cNvSpPr>
          <p:nvPr>
            <p:ph type="sldNum" sz="quarter" idx="5"/>
          </p:nvPr>
        </p:nvSpPr>
        <p:spPr/>
        <p:txBody>
          <a:bodyPr/>
          <a:lstStyle/>
          <a:p>
            <a:fld id="{6DEB7EE2-04A2-4FB2-9625-C9C73AC4D32F}" type="slidenum">
              <a:rPr lang="en-US" altLang="en-US" smtClean="0"/>
              <a:pPr/>
              <a:t>43</a:t>
            </a:fld>
            <a:endParaRPr lang="en-US" altLang="en-US" dirty="0"/>
          </a:p>
        </p:txBody>
      </p:sp>
    </p:spTree>
    <p:extLst>
      <p:ext uri="{BB962C8B-B14F-4D97-AF65-F5344CB8AC3E}">
        <p14:creationId xmlns:p14="http://schemas.microsoft.com/office/powerpoint/2010/main" val="2343363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D507E-D083-2967-C1D5-7ED160F0C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A932D-D80C-A7AC-9B09-731E67F32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13B66-DE41-D5F1-FA68-BECE41D804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00C007-90D9-D82B-8848-C56A44BFF3B9}"/>
              </a:ext>
            </a:extLst>
          </p:cNvPr>
          <p:cNvSpPr>
            <a:spLocks noGrp="1"/>
          </p:cNvSpPr>
          <p:nvPr>
            <p:ph type="sldNum" sz="quarter" idx="5"/>
          </p:nvPr>
        </p:nvSpPr>
        <p:spPr/>
        <p:txBody>
          <a:bodyPr/>
          <a:lstStyle/>
          <a:p>
            <a:fld id="{6DEB7EE2-04A2-4FB2-9625-C9C73AC4D32F}" type="slidenum">
              <a:rPr lang="en-US" altLang="en-US" smtClean="0"/>
              <a:pPr/>
              <a:t>44</a:t>
            </a:fld>
            <a:endParaRPr lang="en-US" altLang="en-US" dirty="0"/>
          </a:p>
        </p:txBody>
      </p:sp>
    </p:spTree>
    <p:extLst>
      <p:ext uri="{BB962C8B-B14F-4D97-AF65-F5344CB8AC3E}">
        <p14:creationId xmlns:p14="http://schemas.microsoft.com/office/powerpoint/2010/main" val="1142061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12FAD-A163-7182-8823-E1391026B0BA}"/>
            </a:ext>
          </a:extLst>
        </p:cNvPr>
        <p:cNvGrpSpPr/>
        <p:nvPr/>
      </p:nvGrpSpPr>
      <p:grpSpPr>
        <a:xfrm>
          <a:off x="0" y="0"/>
          <a:ext cx="0" cy="0"/>
          <a:chOff x="0" y="0"/>
          <a:chExt cx="0" cy="0"/>
        </a:xfrm>
      </p:grpSpPr>
    </p:spTree>
    <p:extLst>
      <p:ext uri="{BB962C8B-B14F-4D97-AF65-F5344CB8AC3E}">
        <p14:creationId xmlns:p14="http://schemas.microsoft.com/office/powerpoint/2010/main" val="3450839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9834F-87E9-5242-75ED-CD42FA272B8D}"/>
            </a:ext>
          </a:extLst>
        </p:cNvPr>
        <p:cNvGrpSpPr/>
        <p:nvPr/>
      </p:nvGrpSpPr>
      <p:grpSpPr>
        <a:xfrm>
          <a:off x="0" y="0"/>
          <a:ext cx="0" cy="0"/>
          <a:chOff x="0" y="0"/>
          <a:chExt cx="0" cy="0"/>
        </a:xfrm>
      </p:grpSpPr>
    </p:spTree>
    <p:extLst>
      <p:ext uri="{BB962C8B-B14F-4D97-AF65-F5344CB8AC3E}">
        <p14:creationId xmlns:p14="http://schemas.microsoft.com/office/powerpoint/2010/main" val="1253240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16CC0-603F-29F3-16AC-471772A47ACD}"/>
            </a:ext>
          </a:extLst>
        </p:cNvPr>
        <p:cNvGrpSpPr/>
        <p:nvPr/>
      </p:nvGrpSpPr>
      <p:grpSpPr>
        <a:xfrm>
          <a:off x="0" y="0"/>
          <a:ext cx="0" cy="0"/>
          <a:chOff x="0" y="0"/>
          <a:chExt cx="0" cy="0"/>
        </a:xfrm>
      </p:grpSpPr>
    </p:spTree>
    <p:extLst>
      <p:ext uri="{BB962C8B-B14F-4D97-AF65-F5344CB8AC3E}">
        <p14:creationId xmlns:p14="http://schemas.microsoft.com/office/powerpoint/2010/main" val="3308162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8722-8645-6B0B-D556-0B886F42D22B}"/>
            </a:ext>
          </a:extLst>
        </p:cNvPr>
        <p:cNvGrpSpPr/>
        <p:nvPr/>
      </p:nvGrpSpPr>
      <p:grpSpPr>
        <a:xfrm>
          <a:off x="0" y="0"/>
          <a:ext cx="0" cy="0"/>
          <a:chOff x="0" y="0"/>
          <a:chExt cx="0" cy="0"/>
        </a:xfrm>
      </p:grpSpPr>
    </p:spTree>
    <p:extLst>
      <p:ext uri="{BB962C8B-B14F-4D97-AF65-F5344CB8AC3E}">
        <p14:creationId xmlns:p14="http://schemas.microsoft.com/office/powerpoint/2010/main" val="1472412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1D8BC-AE08-9271-CFCA-69BA2B347198}"/>
            </a:ext>
          </a:extLst>
        </p:cNvPr>
        <p:cNvGrpSpPr/>
        <p:nvPr/>
      </p:nvGrpSpPr>
      <p:grpSpPr>
        <a:xfrm>
          <a:off x="0" y="0"/>
          <a:ext cx="0" cy="0"/>
          <a:chOff x="0" y="0"/>
          <a:chExt cx="0" cy="0"/>
        </a:xfrm>
      </p:grpSpPr>
    </p:spTree>
    <p:extLst>
      <p:ext uri="{BB962C8B-B14F-4D97-AF65-F5344CB8AC3E}">
        <p14:creationId xmlns:p14="http://schemas.microsoft.com/office/powerpoint/2010/main" val="2872785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2277-E77F-90B5-F364-9CB9836E09D5}"/>
            </a:ext>
          </a:extLst>
        </p:cNvPr>
        <p:cNvGrpSpPr/>
        <p:nvPr/>
      </p:nvGrpSpPr>
      <p:grpSpPr>
        <a:xfrm>
          <a:off x="0" y="0"/>
          <a:ext cx="0" cy="0"/>
          <a:chOff x="0" y="0"/>
          <a:chExt cx="0" cy="0"/>
        </a:xfrm>
      </p:grpSpPr>
    </p:spTree>
    <p:extLst>
      <p:ext uri="{BB962C8B-B14F-4D97-AF65-F5344CB8AC3E}">
        <p14:creationId xmlns:p14="http://schemas.microsoft.com/office/powerpoint/2010/main" val="4038056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0FD01-8038-61A2-E691-35B41087F0A8}"/>
            </a:ext>
          </a:extLst>
        </p:cNvPr>
        <p:cNvGrpSpPr/>
        <p:nvPr/>
      </p:nvGrpSpPr>
      <p:grpSpPr>
        <a:xfrm>
          <a:off x="0" y="0"/>
          <a:ext cx="0" cy="0"/>
          <a:chOff x="0" y="0"/>
          <a:chExt cx="0" cy="0"/>
        </a:xfrm>
      </p:grpSpPr>
    </p:spTree>
    <p:extLst>
      <p:ext uri="{BB962C8B-B14F-4D97-AF65-F5344CB8AC3E}">
        <p14:creationId xmlns:p14="http://schemas.microsoft.com/office/powerpoint/2010/main" val="1059667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24D2B-C38D-CD98-8420-EC01FF35F9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99011-D47D-E18B-6CB6-04052F929A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A230B8-D452-E1F1-D20F-FD0F75CE3E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677F17-FC0D-4875-8DB7-FEF7DA5BD1B6}"/>
              </a:ext>
            </a:extLst>
          </p:cNvPr>
          <p:cNvSpPr>
            <a:spLocks noGrp="1"/>
          </p:cNvSpPr>
          <p:nvPr>
            <p:ph type="sldNum" sz="quarter" idx="5"/>
          </p:nvPr>
        </p:nvSpPr>
        <p:spPr/>
        <p:txBody>
          <a:bodyPr/>
          <a:lstStyle/>
          <a:p>
            <a:fld id="{6DEB7EE2-04A2-4FB2-9625-C9C73AC4D32F}" type="slidenum">
              <a:rPr lang="en-US" altLang="en-US" smtClean="0"/>
              <a:pPr/>
              <a:t>52</a:t>
            </a:fld>
            <a:endParaRPr lang="en-US" altLang="en-US" dirty="0"/>
          </a:p>
        </p:txBody>
      </p:sp>
    </p:spTree>
    <p:extLst>
      <p:ext uri="{BB962C8B-B14F-4D97-AF65-F5344CB8AC3E}">
        <p14:creationId xmlns:p14="http://schemas.microsoft.com/office/powerpoint/2010/main" val="2834194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DCE61-4E2B-950D-09F9-EF7AAE89A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621AE-7868-EEF8-8AAF-08B66FE20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0344A4-1A1E-46AD-D01E-3406D133C3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F041E9-E248-D139-3030-BB6596147EE7}"/>
              </a:ext>
            </a:extLst>
          </p:cNvPr>
          <p:cNvSpPr>
            <a:spLocks noGrp="1"/>
          </p:cNvSpPr>
          <p:nvPr>
            <p:ph type="sldNum" sz="quarter" idx="5"/>
          </p:nvPr>
        </p:nvSpPr>
        <p:spPr/>
        <p:txBody>
          <a:bodyPr/>
          <a:lstStyle/>
          <a:p>
            <a:fld id="{6DEB7EE2-04A2-4FB2-9625-C9C73AC4D32F}" type="slidenum">
              <a:rPr lang="en-US" altLang="en-US" smtClean="0"/>
              <a:pPr/>
              <a:t>53</a:t>
            </a:fld>
            <a:endParaRPr lang="en-US" altLang="en-US" dirty="0"/>
          </a:p>
        </p:txBody>
      </p:sp>
    </p:spTree>
    <p:extLst>
      <p:ext uri="{BB962C8B-B14F-4D97-AF65-F5344CB8AC3E}">
        <p14:creationId xmlns:p14="http://schemas.microsoft.com/office/powerpoint/2010/main" val="3481596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3E6F4-FBCB-2747-60B8-F451AFBFB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06B7D1-0224-D17C-BDAB-168022070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09497-635B-1501-C894-8AB940A93B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DEEBD2-8F0D-962E-3E57-E17A8F23E3D4}"/>
              </a:ext>
            </a:extLst>
          </p:cNvPr>
          <p:cNvSpPr>
            <a:spLocks noGrp="1"/>
          </p:cNvSpPr>
          <p:nvPr>
            <p:ph type="sldNum" sz="quarter" idx="5"/>
          </p:nvPr>
        </p:nvSpPr>
        <p:spPr/>
        <p:txBody>
          <a:bodyPr/>
          <a:lstStyle/>
          <a:p>
            <a:fld id="{6DEB7EE2-04A2-4FB2-9625-C9C73AC4D32F}" type="slidenum">
              <a:rPr lang="en-US" altLang="en-US" smtClean="0"/>
              <a:pPr/>
              <a:t>61</a:t>
            </a:fld>
            <a:endParaRPr lang="en-US" altLang="en-US" dirty="0"/>
          </a:p>
        </p:txBody>
      </p:sp>
    </p:spTree>
    <p:extLst>
      <p:ext uri="{BB962C8B-B14F-4D97-AF65-F5344CB8AC3E}">
        <p14:creationId xmlns:p14="http://schemas.microsoft.com/office/powerpoint/2010/main" val="183608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E425E-2B29-59F1-6019-EFBBC6144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244903-41E9-3C4D-4BB2-5056ACA39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26519-2038-E9ED-3BBB-D103AA6926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465862-167C-0126-5E41-BCBEACA19418}"/>
              </a:ext>
            </a:extLst>
          </p:cNvPr>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001395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9BD3B-E27A-BC18-2242-EEAF5ABB8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E45E04-2786-45B9-66B1-D340389173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134A79-D63B-7ED5-3C12-FB194805A3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7D3742-6C1C-69A5-5DE2-6F7804F79EB6}"/>
              </a:ext>
            </a:extLst>
          </p:cNvPr>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3997891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3149D-58E1-13A0-7C8E-93C6AE3D2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18A8-E580-FEEF-19F0-AA181F006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CAD630-2B8C-7CE8-30EB-05B4FC007A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E8197B-4CA7-BCB3-145D-ED7B1DEBBD22}"/>
              </a:ext>
            </a:extLst>
          </p:cNvPr>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241288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21EB4-2E58-9C11-45FE-61D526F28E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63803-3486-176B-A042-D9275E0F4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9C38DE-1F49-C359-5FDD-F9227156AF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A502BC-3E21-86F0-16A8-5ABC246EC158}"/>
              </a:ext>
            </a:extLst>
          </p:cNvPr>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3864591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4BA9-1A0F-3A63-F78A-5352EEF00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3E4CB-36E4-A106-4B4E-38F03119A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649E3-11F2-91FF-3AB4-4784D8B8F2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C8FF41-7D29-8ED7-B3E8-454F884DBE07}"/>
              </a:ext>
            </a:extLst>
          </p:cNvPr>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4109850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mars.quickmap.io/" TargetMode="Externa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5442012" y="2766219"/>
            <a:ext cx="6220101" cy="1325563"/>
          </a:xfrm>
        </p:spPr>
        <p:txBody>
          <a:bodyPr anchor="ctr">
            <a:noAutofit/>
          </a:bodyPr>
          <a:lstStyle/>
          <a:p>
            <a:r>
              <a:rPr lang="en-US" altLang="en-US" dirty="0">
                <a:solidFill>
                  <a:schemeClr val="accent2"/>
                </a:solidFill>
              </a:rPr>
              <a:t>Spatial Informatics Final Presentation</a:t>
            </a:r>
            <a:endParaRPr lang="en-US" altLang="en-US" dirty="0"/>
          </a:p>
        </p:txBody>
      </p:sp>
      <p:sp>
        <p:nvSpPr>
          <p:cNvPr id="2" name="TextBox 1">
            <a:extLst>
              <a:ext uri="{FF2B5EF4-FFF2-40B4-BE49-F238E27FC236}">
                <a16:creationId xmlns:a16="http://schemas.microsoft.com/office/drawing/2014/main" id="{814453EE-AB7D-0728-D878-5C4F8CBA909C}"/>
              </a:ext>
            </a:extLst>
          </p:cNvPr>
          <p:cNvSpPr txBox="1"/>
          <p:nvPr/>
        </p:nvSpPr>
        <p:spPr>
          <a:xfrm>
            <a:off x="5574890" y="4503174"/>
            <a:ext cx="4041058" cy="646331"/>
          </a:xfrm>
          <a:prstGeom prst="rect">
            <a:avLst/>
          </a:prstGeom>
          <a:noFill/>
        </p:spPr>
        <p:txBody>
          <a:bodyPr wrap="square" rtlCol="0">
            <a:spAutoFit/>
          </a:bodyPr>
          <a:lstStyle/>
          <a:p>
            <a:r>
              <a:rPr lang="en-US" b="1" dirty="0">
                <a:solidFill>
                  <a:schemeClr val="bg1"/>
                </a:solidFill>
              </a:rPr>
              <a:t>Name: </a:t>
            </a:r>
            <a:r>
              <a:rPr lang="en-US" dirty="0">
                <a:solidFill>
                  <a:schemeClr val="bg1"/>
                </a:solidFill>
              </a:rPr>
              <a:t>Ansh Chablani</a:t>
            </a:r>
          </a:p>
          <a:p>
            <a:r>
              <a:rPr lang="en-US" b="1" dirty="0">
                <a:solidFill>
                  <a:schemeClr val="bg1"/>
                </a:solidFill>
              </a:rPr>
              <a:t>Roll No.: </a:t>
            </a:r>
            <a:r>
              <a:rPr lang="en-US" dirty="0">
                <a:solidFill>
                  <a:schemeClr val="bg1"/>
                </a:solidFill>
              </a:rPr>
              <a:t>2022111031</a:t>
            </a:r>
            <a:endParaRPr lang="en-IN" b="1" dirty="0">
              <a:solidFill>
                <a:schemeClr val="bg1"/>
              </a:solidFill>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32424-B255-CDC0-EFD2-C5F3DF60B5C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F65B53-78AC-82CE-C827-12DDBD10DED2}"/>
              </a:ext>
            </a:extLst>
          </p:cNvPr>
          <p:cNvSpPr>
            <a:spLocks noGrp="1"/>
          </p:cNvSpPr>
          <p:nvPr>
            <p:ph type="title"/>
          </p:nvPr>
        </p:nvSpPr>
        <p:spPr>
          <a:xfrm>
            <a:off x="762000" y="715961"/>
            <a:ext cx="6477000" cy="1189038"/>
          </a:xfrm>
        </p:spPr>
        <p:txBody>
          <a:bodyPr/>
          <a:lstStyle/>
          <a:p>
            <a:r>
              <a:rPr lang="en-US" dirty="0"/>
              <a:t>Data: Source and Characteristics</a:t>
            </a:r>
          </a:p>
        </p:txBody>
      </p:sp>
      <p:sp>
        <p:nvSpPr>
          <p:cNvPr id="2" name="Text Placeholder 1">
            <a:extLst>
              <a:ext uri="{FF2B5EF4-FFF2-40B4-BE49-F238E27FC236}">
                <a16:creationId xmlns:a16="http://schemas.microsoft.com/office/drawing/2014/main" id="{62D9DC6C-3C47-ADA3-3875-D21AD799D9E6}"/>
              </a:ext>
            </a:extLst>
          </p:cNvPr>
          <p:cNvSpPr>
            <a:spLocks noGrp="1"/>
          </p:cNvSpPr>
          <p:nvPr>
            <p:ph type="body" sz="quarter" idx="11"/>
          </p:nvPr>
        </p:nvSpPr>
        <p:spPr>
          <a:xfrm>
            <a:off x="762000" y="1904999"/>
            <a:ext cx="6477000" cy="4790769"/>
          </a:xfrm>
        </p:spPr>
        <p:txBody>
          <a:bodyPr/>
          <a:lstStyle/>
          <a:p>
            <a:r>
              <a:rPr lang="en-US" sz="2000" dirty="0"/>
              <a:t>2. HiRISE (High-Resolution Imaging Science Experiment) </a:t>
            </a:r>
          </a:p>
          <a:p>
            <a:r>
              <a:rPr lang="en-US" dirty="0"/>
              <a:t>Source: ​</a:t>
            </a:r>
          </a:p>
          <a:p>
            <a:r>
              <a:rPr lang="en-US" b="0" dirty="0"/>
              <a:t>HiRISE is a camera on board NASA's Mars Reconnaissance Orbiter (MRO), which has been orbiting Mars since 2006. ​​</a:t>
            </a:r>
          </a:p>
          <a:p>
            <a:r>
              <a:rPr lang="en-US" dirty="0"/>
              <a:t>Characteristics: ​</a:t>
            </a:r>
          </a:p>
          <a:p>
            <a:r>
              <a:rPr lang="en-US" dirty="0"/>
              <a:t>Purpose: </a:t>
            </a:r>
            <a:r>
              <a:rPr lang="en-US" b="0" dirty="0"/>
              <a:t>Captures extremely detailed surface imagery of Mars​</a:t>
            </a:r>
          </a:p>
          <a:p>
            <a:r>
              <a:rPr lang="en-US" dirty="0"/>
              <a:t>Data Type: </a:t>
            </a:r>
            <a:r>
              <a:rPr lang="en-US" b="0" dirty="0"/>
              <a:t>High-resolution optical images, including both grayscale and color imaging. ​</a:t>
            </a:r>
          </a:p>
        </p:txBody>
      </p:sp>
    </p:spTree>
    <p:extLst>
      <p:ext uri="{BB962C8B-B14F-4D97-AF65-F5344CB8AC3E}">
        <p14:creationId xmlns:p14="http://schemas.microsoft.com/office/powerpoint/2010/main" val="207567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B9661-476C-4B4A-0729-1BAF669FFBCF}"/>
            </a:ext>
          </a:extLst>
        </p:cNvPr>
        <p:cNvGrpSpPr/>
        <p:nvPr/>
      </p:nvGrpSpPr>
      <p:grpSpPr>
        <a:xfrm>
          <a:off x="0" y="0"/>
          <a:ext cx="0" cy="0"/>
          <a:chOff x="0" y="0"/>
          <a:chExt cx="0" cy="0"/>
        </a:xfrm>
      </p:grpSpPr>
      <p:pic>
        <p:nvPicPr>
          <p:cNvPr id="3" name="Picture 2" descr="A close up of a colorful surface&#10;&#10;Description automatically generated">
            <a:extLst>
              <a:ext uri="{FF2B5EF4-FFF2-40B4-BE49-F238E27FC236}">
                <a16:creationId xmlns:a16="http://schemas.microsoft.com/office/drawing/2014/main" id="{261A8F49-04C2-7CE0-F30F-0EE7C10FC3DB}"/>
              </a:ext>
            </a:extLst>
          </p:cNvPr>
          <p:cNvPicPr>
            <a:picLocks noChangeAspect="1"/>
          </p:cNvPicPr>
          <p:nvPr/>
        </p:nvPicPr>
        <p:blipFill>
          <a:blip r:embed="rId2"/>
          <a:stretch>
            <a:fillRect/>
          </a:stretch>
        </p:blipFill>
        <p:spPr>
          <a:xfrm>
            <a:off x="0" y="1012987"/>
            <a:ext cx="12192000" cy="4832025"/>
          </a:xfrm>
          <a:prstGeom prst="rect">
            <a:avLst/>
          </a:prstGeom>
        </p:spPr>
      </p:pic>
    </p:spTree>
    <p:extLst>
      <p:ext uri="{BB962C8B-B14F-4D97-AF65-F5344CB8AC3E}">
        <p14:creationId xmlns:p14="http://schemas.microsoft.com/office/powerpoint/2010/main" val="250886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09964-A240-EAD2-113F-35213E9E81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4F44AF-9B63-F24C-8DDE-CE8287816B83}"/>
              </a:ext>
            </a:extLst>
          </p:cNvPr>
          <p:cNvSpPr>
            <a:spLocks noGrp="1"/>
          </p:cNvSpPr>
          <p:nvPr>
            <p:ph type="title"/>
          </p:nvPr>
        </p:nvSpPr>
        <p:spPr>
          <a:xfrm>
            <a:off x="762000" y="715961"/>
            <a:ext cx="6477000" cy="1189038"/>
          </a:xfrm>
        </p:spPr>
        <p:txBody>
          <a:bodyPr/>
          <a:lstStyle/>
          <a:p>
            <a:r>
              <a:rPr lang="en-US" dirty="0"/>
              <a:t>Data: Source and Characteristics</a:t>
            </a:r>
          </a:p>
        </p:txBody>
      </p:sp>
      <p:sp>
        <p:nvSpPr>
          <p:cNvPr id="2" name="Text Placeholder 1">
            <a:extLst>
              <a:ext uri="{FF2B5EF4-FFF2-40B4-BE49-F238E27FC236}">
                <a16:creationId xmlns:a16="http://schemas.microsoft.com/office/drawing/2014/main" id="{C36D28CB-83C7-B860-432C-C63DA4102359}"/>
              </a:ext>
            </a:extLst>
          </p:cNvPr>
          <p:cNvSpPr>
            <a:spLocks noGrp="1"/>
          </p:cNvSpPr>
          <p:nvPr>
            <p:ph type="body" sz="quarter" idx="11"/>
          </p:nvPr>
        </p:nvSpPr>
        <p:spPr>
          <a:xfrm>
            <a:off x="762000" y="1905000"/>
            <a:ext cx="6477000" cy="4237040"/>
          </a:xfrm>
        </p:spPr>
        <p:txBody>
          <a:bodyPr/>
          <a:lstStyle/>
          <a:p>
            <a:r>
              <a:rPr lang="en-US" dirty="0"/>
              <a:t>3. </a:t>
            </a:r>
            <a:r>
              <a:rPr lang="fr-FR" dirty="0"/>
              <a:t>CRISM (Compact Reconnaissance Imaging </a:t>
            </a:r>
            <a:r>
              <a:rPr lang="fr-FR" dirty="0" err="1"/>
              <a:t>Spectrometer</a:t>
            </a:r>
            <a:r>
              <a:rPr lang="fr-FR" dirty="0"/>
              <a:t> for Mars)</a:t>
            </a:r>
            <a:endParaRPr lang="en-US" dirty="0"/>
          </a:p>
          <a:p>
            <a:pPr algn="l" rtl="0" fontAlgn="base">
              <a:lnSpc>
                <a:spcPts val="1350"/>
              </a:lnSpc>
            </a:pPr>
            <a:r>
              <a:rPr lang="en-IN" sz="1800" b="1" i="0" u="none" strike="noStrike" dirty="0">
                <a:solidFill>
                  <a:srgbClr val="000000"/>
                </a:solidFill>
                <a:effectLst/>
                <a:latin typeface="Rockwell" panose="02060603020205020403" pitchFamily="18" charset="0"/>
              </a:rPr>
              <a:t>Source: </a:t>
            </a:r>
            <a:r>
              <a:rPr lang="en-US" sz="1800" b="0" i="0" dirty="0">
                <a:solidFill>
                  <a:srgbClr val="000000"/>
                </a:solidFill>
                <a:effectLst/>
                <a:latin typeface="Rockwell" panose="02060603020205020403" pitchFamily="18" charset="0"/>
              </a:rPr>
              <a:t>​</a:t>
            </a:r>
            <a:endParaRPr lang="en-US" b="0" i="0" dirty="0">
              <a:solidFill>
                <a:srgbClr val="000000"/>
              </a:solidFill>
              <a:effectLst/>
              <a:latin typeface="Segoe UI" panose="020B0502040204020203" pitchFamily="34" charset="0"/>
            </a:endParaRPr>
          </a:p>
          <a:p>
            <a:pPr algn="l" rtl="0" fontAlgn="base">
              <a:lnSpc>
                <a:spcPts val="1350"/>
              </a:lnSpc>
            </a:pPr>
            <a:r>
              <a:rPr lang="en-IN" sz="1800" b="0" i="0" u="none" strike="noStrike" dirty="0">
                <a:solidFill>
                  <a:srgbClr val="000000"/>
                </a:solidFill>
                <a:effectLst/>
                <a:latin typeface="Rockwell" panose="02060603020205020403" pitchFamily="18" charset="0"/>
              </a:rPr>
              <a:t>Mars Reconnaissance Orbiter, operated by NASA, with data accessible via JHU APL CRISM website. </a:t>
            </a:r>
            <a:r>
              <a:rPr lang="en-US" sz="1800" b="0" i="0" dirty="0">
                <a:solidFill>
                  <a:srgbClr val="000000"/>
                </a:solidFill>
                <a:effectLst/>
                <a:latin typeface="Rockwell" panose="02060603020205020403" pitchFamily="18" charset="0"/>
              </a:rPr>
              <a:t>​</a:t>
            </a:r>
            <a:endParaRPr lang="en-US" b="0" i="0" dirty="0">
              <a:solidFill>
                <a:srgbClr val="000000"/>
              </a:solidFill>
              <a:effectLst/>
              <a:latin typeface="Segoe UI" panose="020B0502040204020203" pitchFamily="34" charset="0"/>
            </a:endParaRPr>
          </a:p>
          <a:p>
            <a:pPr algn="l" rtl="0" fontAlgn="base">
              <a:lnSpc>
                <a:spcPts val="1350"/>
              </a:lnSpc>
            </a:pPr>
            <a:r>
              <a:rPr lang="en-IN" sz="1800" b="1" i="0" u="none" strike="noStrike" dirty="0">
                <a:solidFill>
                  <a:srgbClr val="000000"/>
                </a:solidFill>
                <a:effectLst/>
                <a:latin typeface="Rockwell" panose="02060603020205020403" pitchFamily="18" charset="0"/>
              </a:rPr>
              <a:t>Characteristics: </a:t>
            </a:r>
            <a:r>
              <a:rPr lang="en-US" sz="1800" b="0" i="0" dirty="0">
                <a:solidFill>
                  <a:srgbClr val="000000"/>
                </a:solidFill>
                <a:effectLst/>
                <a:latin typeface="Rockwell" panose="02060603020205020403" pitchFamily="18" charset="0"/>
              </a:rPr>
              <a:t>​</a:t>
            </a:r>
            <a:endParaRPr lang="en-US" b="0" i="0" dirty="0">
              <a:solidFill>
                <a:srgbClr val="000000"/>
              </a:solidFill>
              <a:effectLst/>
              <a:latin typeface="Segoe UI" panose="020B0502040204020203" pitchFamily="34" charset="0"/>
            </a:endParaRPr>
          </a:p>
          <a:p>
            <a:pPr algn="l" rtl="0" fontAlgn="base">
              <a:lnSpc>
                <a:spcPts val="1350"/>
              </a:lnSpc>
              <a:buFont typeface="+mj-lt"/>
              <a:buAutoNum type="arabicPeriod"/>
            </a:pPr>
            <a:r>
              <a:rPr lang="en-IN" sz="1800" b="0" i="0" u="none" strike="noStrike" dirty="0">
                <a:solidFill>
                  <a:srgbClr val="000000"/>
                </a:solidFill>
                <a:effectLst/>
                <a:latin typeface="Rockwell" panose="02060603020205020403" pitchFamily="18" charset="0"/>
              </a:rPr>
              <a:t>Purpose: Locates minerals and identifies regions of interest for signs of water or volcanic activity. </a:t>
            </a:r>
            <a:r>
              <a:rPr lang="en-US" sz="1800" b="0" i="0" dirty="0">
                <a:solidFill>
                  <a:srgbClr val="000000"/>
                </a:solidFill>
                <a:effectLst/>
                <a:latin typeface="Rockwell" panose="02060603020205020403" pitchFamily="18" charset="0"/>
              </a:rPr>
              <a:t>​</a:t>
            </a:r>
            <a:endParaRPr lang="en-US" b="0" i="0" dirty="0">
              <a:solidFill>
                <a:srgbClr val="000000"/>
              </a:solidFill>
              <a:effectLst/>
              <a:latin typeface="Arial" panose="020B0604020202020204" pitchFamily="34" charset="0"/>
            </a:endParaRPr>
          </a:p>
          <a:p>
            <a:pPr algn="l" rtl="0" fontAlgn="base">
              <a:lnSpc>
                <a:spcPts val="1350"/>
              </a:lnSpc>
              <a:buFont typeface="+mj-lt"/>
              <a:buAutoNum type="arabicPeriod"/>
            </a:pPr>
            <a:r>
              <a:rPr lang="en-IN" sz="1800" b="0" i="0" u="none" strike="noStrike" dirty="0">
                <a:solidFill>
                  <a:srgbClr val="000000"/>
                </a:solidFill>
                <a:effectLst/>
                <a:latin typeface="Rockwell" panose="02060603020205020403" pitchFamily="18" charset="0"/>
              </a:rPr>
              <a:t>Resolution: 18 meters per pixel in high resolution mode, 200 meters per pixel in mapping mode.</a:t>
            </a:r>
          </a:p>
          <a:p>
            <a:pPr algn="l" rtl="0" fontAlgn="base">
              <a:lnSpc>
                <a:spcPts val="1350"/>
              </a:lnSpc>
              <a:buFont typeface="+mj-lt"/>
              <a:buAutoNum type="arabicPeriod"/>
            </a:pPr>
            <a:endParaRPr lang="en-IN" b="0" dirty="0">
              <a:solidFill>
                <a:srgbClr val="000000"/>
              </a:solidFill>
              <a:latin typeface="Rockwell" panose="02060603020205020403" pitchFamily="18" charset="0"/>
            </a:endParaRPr>
          </a:p>
          <a:p>
            <a:pPr algn="l" rtl="0" fontAlgn="base">
              <a:lnSpc>
                <a:spcPts val="1350"/>
              </a:lnSpc>
              <a:buFont typeface="+mj-lt"/>
              <a:buAutoNum type="arabicPeriod"/>
            </a:pPr>
            <a:r>
              <a:rPr lang="en-IN" b="0" i="0" dirty="0">
                <a:solidFill>
                  <a:srgbClr val="000000"/>
                </a:solidFill>
                <a:effectLst/>
                <a:latin typeface="Rockwell" panose="02060603020205020403" pitchFamily="18" charset="0"/>
              </a:rPr>
              <a:t>I used a 1-2 m per pixel data for ice deposits calculation.</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6657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285E-2EF2-AD21-9B2C-B5E38ED6465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BC11B09-A59A-B6A4-4557-61BC05A08E60}"/>
              </a:ext>
            </a:extLst>
          </p:cNvPr>
          <p:cNvSpPr>
            <a:spLocks noGrp="1"/>
          </p:cNvSpPr>
          <p:nvPr>
            <p:ph type="body" sz="quarter" idx="11"/>
          </p:nvPr>
        </p:nvSpPr>
        <p:spPr/>
        <p:txBody>
          <a:bodyPr/>
          <a:lstStyle/>
          <a:p>
            <a:endParaRPr lang="en-IN"/>
          </a:p>
        </p:txBody>
      </p:sp>
      <p:pic>
        <p:nvPicPr>
          <p:cNvPr id="4" name="Picture 3" descr="A screenshot of a computer screen&#10;&#10;Description automatically generated">
            <a:extLst>
              <a:ext uri="{FF2B5EF4-FFF2-40B4-BE49-F238E27FC236}">
                <a16:creationId xmlns:a16="http://schemas.microsoft.com/office/drawing/2014/main" id="{70DA5289-EF4C-139E-6E84-2F64C701C640}"/>
              </a:ext>
            </a:extLst>
          </p:cNvPr>
          <p:cNvPicPr>
            <a:picLocks noChangeAspect="1"/>
          </p:cNvPicPr>
          <p:nvPr/>
        </p:nvPicPr>
        <p:blipFill>
          <a:blip r:embed="rId2"/>
          <a:stretch>
            <a:fillRect/>
          </a:stretch>
        </p:blipFill>
        <p:spPr>
          <a:xfrm>
            <a:off x="0" y="4173"/>
            <a:ext cx="12192000" cy="6849653"/>
          </a:xfrm>
          <a:prstGeom prst="rect">
            <a:avLst/>
          </a:prstGeom>
        </p:spPr>
      </p:pic>
    </p:spTree>
    <p:extLst>
      <p:ext uri="{BB962C8B-B14F-4D97-AF65-F5344CB8AC3E}">
        <p14:creationId xmlns:p14="http://schemas.microsoft.com/office/powerpoint/2010/main" val="322892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593F7-4C13-AE1A-15D6-C75FD9D50A96}"/>
            </a:ext>
          </a:extLst>
        </p:cNvPr>
        <p:cNvGrpSpPr/>
        <p:nvPr/>
      </p:nvGrpSpPr>
      <p:grpSpPr>
        <a:xfrm>
          <a:off x="0" y="0"/>
          <a:ext cx="0" cy="0"/>
          <a:chOff x="0" y="0"/>
          <a:chExt cx="0" cy="0"/>
        </a:xfrm>
      </p:grpSpPr>
      <p:pic>
        <p:nvPicPr>
          <p:cNvPr id="4" name="Picture 3" descr="A blue and grey background with a red cross&#10;&#10;Description automatically generated">
            <a:extLst>
              <a:ext uri="{FF2B5EF4-FFF2-40B4-BE49-F238E27FC236}">
                <a16:creationId xmlns:a16="http://schemas.microsoft.com/office/drawing/2014/main" id="{E84C63DF-31A1-818E-80DC-FEB5D4BDAF90}"/>
              </a:ext>
            </a:extLst>
          </p:cNvPr>
          <p:cNvPicPr>
            <a:picLocks noChangeAspect="1"/>
          </p:cNvPicPr>
          <p:nvPr/>
        </p:nvPicPr>
        <p:blipFill>
          <a:blip r:embed="rId2"/>
          <a:stretch>
            <a:fillRect/>
          </a:stretch>
        </p:blipFill>
        <p:spPr>
          <a:xfrm>
            <a:off x="1543664" y="-25199"/>
            <a:ext cx="9104671" cy="6883199"/>
          </a:xfrm>
          <a:prstGeom prst="rect">
            <a:avLst/>
          </a:prstGeom>
        </p:spPr>
      </p:pic>
    </p:spTree>
    <p:extLst>
      <p:ext uri="{BB962C8B-B14F-4D97-AF65-F5344CB8AC3E}">
        <p14:creationId xmlns:p14="http://schemas.microsoft.com/office/powerpoint/2010/main" val="354418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8976C-B52E-A798-D4ED-9021AC707E3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542983-E0C3-C57D-4B3A-35BCC1E7BC91}"/>
              </a:ext>
            </a:extLst>
          </p:cNvPr>
          <p:cNvSpPr>
            <a:spLocks noGrp="1"/>
          </p:cNvSpPr>
          <p:nvPr>
            <p:ph type="title"/>
          </p:nvPr>
        </p:nvSpPr>
        <p:spPr>
          <a:xfrm>
            <a:off x="1525301" y="3037687"/>
            <a:ext cx="9141397" cy="615553"/>
          </a:xfrm>
        </p:spPr>
        <p:txBody>
          <a:bodyPr/>
          <a:lstStyle/>
          <a:p>
            <a:r>
              <a:rPr lang="en-US" dirty="0"/>
              <a:t>Assumptions</a:t>
            </a:r>
          </a:p>
        </p:txBody>
      </p:sp>
      <p:sp>
        <p:nvSpPr>
          <p:cNvPr id="6" name="Text Placeholder 5">
            <a:extLst>
              <a:ext uri="{FF2B5EF4-FFF2-40B4-BE49-F238E27FC236}">
                <a16:creationId xmlns:a16="http://schemas.microsoft.com/office/drawing/2014/main" id="{17ED7547-6607-C1DC-FFFC-45A4BD287DC6}"/>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162180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85CD4E-4162-FFE2-D432-D8C29FF756C2}"/>
              </a:ext>
            </a:extLst>
          </p:cNvPr>
          <p:cNvSpPr>
            <a:spLocks noGrp="1"/>
          </p:cNvSpPr>
          <p:nvPr>
            <p:ph type="title"/>
          </p:nvPr>
        </p:nvSpPr>
        <p:spPr/>
        <p:txBody>
          <a:bodyPr/>
          <a:lstStyle/>
          <a:p>
            <a:r>
              <a:rPr lang="en-US" sz="2400" b="0" i="0" u="none" strike="noStrike" dirty="0">
                <a:solidFill>
                  <a:srgbClr val="000000"/>
                </a:solidFill>
                <a:effectLst/>
                <a:latin typeface="Rockwell" panose="02060603020205020403" pitchFamily="18" charset="0"/>
              </a:rPr>
              <a:t>Landing Sites</a:t>
            </a:r>
            <a:r>
              <a:rPr lang="en-US" sz="2400" b="0" i="0" dirty="0">
                <a:solidFill>
                  <a:srgbClr val="000000"/>
                </a:solidFill>
                <a:effectLst/>
                <a:latin typeface="Rockwell" panose="02060603020205020403" pitchFamily="18" charset="0"/>
              </a:rPr>
              <a:t>​</a:t>
            </a:r>
            <a:endParaRPr lang="en-IN" sz="4800" dirty="0"/>
          </a:p>
        </p:txBody>
      </p:sp>
      <p:sp>
        <p:nvSpPr>
          <p:cNvPr id="6" name="SmartArt Placeholder 5">
            <a:extLst>
              <a:ext uri="{FF2B5EF4-FFF2-40B4-BE49-F238E27FC236}">
                <a16:creationId xmlns:a16="http://schemas.microsoft.com/office/drawing/2014/main" id="{2393C471-BC41-FD18-B0DB-32A79DBEAF2D}"/>
              </a:ext>
            </a:extLst>
          </p:cNvPr>
          <p:cNvSpPr>
            <a:spLocks noGrp="1"/>
          </p:cNvSpPr>
          <p:nvPr>
            <p:ph type="dgm" sz="quarter" idx="14"/>
          </p:nvPr>
        </p:nvSpPr>
        <p:spPr>
          <a:xfrm>
            <a:off x="838200" y="1362296"/>
            <a:ext cx="10667998" cy="3343657"/>
          </a:xfrm>
        </p:spPr>
        <p:txBody>
          <a:bodyPr/>
          <a:lstStyle/>
          <a:p>
            <a:pPr algn="l" rtl="0" fontAlgn="base">
              <a:lnSpc>
                <a:spcPts val="1200"/>
              </a:lnSpc>
            </a:pPr>
            <a:r>
              <a:rPr lang="en-US" dirty="0">
                <a:solidFill>
                  <a:srgbClr val="000000"/>
                </a:solidFill>
                <a:latin typeface="Arial" panose="020B0604020202020204" pitchFamily="34" charset="0"/>
              </a:rPr>
              <a:t>Criteria for landing sites include ​</a:t>
            </a:r>
          </a:p>
          <a:p>
            <a:pPr algn="l" rtl="0" fontAlgn="base">
              <a:lnSpc>
                <a:spcPts val="1200"/>
              </a:lnSpc>
            </a:pPr>
            <a:endParaRPr lang="en-US" dirty="0">
              <a:solidFill>
                <a:srgbClr val="000000"/>
              </a:solidFill>
              <a:latin typeface="Arial" panose="020B0604020202020204" pitchFamily="34" charset="0"/>
            </a:endParaRPr>
          </a:p>
          <a:p>
            <a:pPr marL="342900" indent="-342900" algn="l" rtl="0" fontAlgn="base">
              <a:lnSpc>
                <a:spcPts val="1200"/>
              </a:lnSpc>
              <a:buAutoNum type="arabicPeriod"/>
            </a:pPr>
            <a:r>
              <a:rPr lang="en-US" dirty="0">
                <a:solidFill>
                  <a:srgbClr val="000000"/>
                </a:solidFill>
                <a:latin typeface="Arial" panose="020B0604020202020204" pitchFamily="34" charset="0"/>
              </a:rPr>
              <a:t>Low Slope ​</a:t>
            </a:r>
          </a:p>
          <a:p>
            <a:pPr marL="342900" indent="-342900" algn="l" rtl="0" fontAlgn="base">
              <a:lnSpc>
                <a:spcPts val="1200"/>
              </a:lnSpc>
              <a:buAutoNum type="arabicPeriod"/>
            </a:pPr>
            <a:r>
              <a:rPr lang="en-US" dirty="0">
                <a:solidFill>
                  <a:srgbClr val="000000"/>
                </a:solidFill>
                <a:latin typeface="Arial" panose="020B0604020202020204" pitchFamily="34" charset="0"/>
              </a:rPr>
              <a:t>Minimal Elevation Changes ​</a:t>
            </a:r>
          </a:p>
          <a:p>
            <a:pPr marL="342900" indent="-342900" algn="l" rtl="0" fontAlgn="base">
              <a:lnSpc>
                <a:spcPts val="1200"/>
              </a:lnSpc>
              <a:buAutoNum type="arabicPeriod"/>
            </a:pPr>
            <a:r>
              <a:rPr lang="en-US" dirty="0">
                <a:solidFill>
                  <a:srgbClr val="000000"/>
                </a:solidFill>
                <a:latin typeface="Arial" panose="020B0604020202020204" pitchFamily="34" charset="0"/>
              </a:rPr>
              <a:t>Proximity To Water Ice Deposits​</a:t>
            </a:r>
          </a:p>
          <a:p>
            <a:pPr marL="342900" indent="-342900" algn="l" rtl="0" fontAlgn="base">
              <a:lnSpc>
                <a:spcPts val="1200"/>
              </a:lnSpc>
              <a:buAutoNum type="arabicPeriod"/>
            </a:pPr>
            <a:r>
              <a:rPr lang="en-US" dirty="0">
                <a:solidFill>
                  <a:srgbClr val="000000"/>
                </a:solidFill>
                <a:latin typeface="Arial" panose="020B0604020202020204" pitchFamily="34" charset="0"/>
              </a:rPr>
              <a:t>Scientific Interest </a:t>
            </a:r>
            <a:r>
              <a:rPr lang="en-US" sz="1800" b="0" i="0" dirty="0">
                <a:solidFill>
                  <a:srgbClr val="000000"/>
                </a:solidFill>
                <a:effectLst/>
                <a:latin typeface="Rockwell" panose="02060603020205020403" pitchFamily="18" charset="0"/>
              </a:rPr>
              <a:t>​</a:t>
            </a:r>
          </a:p>
          <a:p>
            <a:pPr algn="l" rtl="0" fontAlgn="base">
              <a:lnSpc>
                <a:spcPts val="1200"/>
              </a:lnSpc>
            </a:pPr>
            <a:r>
              <a:rPr lang="en-IN" b="0" i="0" dirty="0">
                <a:solidFill>
                  <a:srgbClr val="000000"/>
                </a:solidFill>
                <a:effectLst/>
                <a:latin typeface="Rockwell" panose="02060603020205020403" pitchFamily="18" charset="0"/>
              </a:rPr>
              <a:t>​</a:t>
            </a:r>
            <a:endParaRPr lang="en-IN" dirty="0">
              <a:solidFill>
                <a:srgbClr val="000000"/>
              </a:solidFill>
              <a:latin typeface="Rockwell" panose="02060603020205020403" pitchFamily="18" charset="0"/>
            </a:endParaRPr>
          </a:p>
          <a:p>
            <a:pPr algn="l" rtl="0" fontAlgn="base">
              <a:lnSpc>
                <a:spcPts val="1200"/>
              </a:lnSpc>
            </a:pPr>
            <a:r>
              <a:rPr lang="en-US" b="0" i="0" dirty="0">
                <a:solidFill>
                  <a:srgbClr val="000000"/>
                </a:solidFill>
                <a:effectLst/>
                <a:latin typeface="Arial" panose="020B0604020202020204" pitchFamily="34" charset="0"/>
              </a:rPr>
              <a:t>Scientific interest refers to the proximity to important artifacts like ice deposits, important rocks and craters.</a:t>
            </a:r>
          </a:p>
        </p:txBody>
      </p:sp>
      <p:pic>
        <p:nvPicPr>
          <p:cNvPr id="8" name="Picture 7">
            <a:extLst>
              <a:ext uri="{FF2B5EF4-FFF2-40B4-BE49-F238E27FC236}">
                <a16:creationId xmlns:a16="http://schemas.microsoft.com/office/drawing/2014/main" id="{EF04D5AC-A29E-4076-1946-04BE46616E1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322764" y="1362296"/>
            <a:ext cx="2831070" cy="1583903"/>
          </a:xfrm>
          <a:prstGeom prst="rect">
            <a:avLst/>
          </a:prstGeom>
        </p:spPr>
      </p:pic>
      <p:pic>
        <p:nvPicPr>
          <p:cNvPr id="2050" name="Picture 2" descr="The water frozen under the surface of Mars could cover the entire planet if  it melted - Meristation">
            <a:extLst>
              <a:ext uri="{FF2B5EF4-FFF2-40B4-BE49-F238E27FC236}">
                <a16:creationId xmlns:a16="http://schemas.microsoft.com/office/drawing/2014/main" id="{94C34FE3-711B-623E-06B3-6E8EC317A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3834" y="106569"/>
            <a:ext cx="2927555" cy="29275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ce mounds on Mars are a vault of the planet's climate history | Planetary  Geomorphology Image of the Month">
            <a:extLst>
              <a:ext uri="{FF2B5EF4-FFF2-40B4-BE49-F238E27FC236}">
                <a16:creationId xmlns:a16="http://schemas.microsoft.com/office/drawing/2014/main" id="{26A97834-7B48-7F29-19EB-DA88C6A76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835" y="3592531"/>
            <a:ext cx="4070554" cy="228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731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CB072-3AA7-8DF3-6B64-9283C4D00A4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E9D3425-A1A4-8541-20C0-36A9225DD6B2}"/>
              </a:ext>
            </a:extLst>
          </p:cNvPr>
          <p:cNvSpPr>
            <a:spLocks noGrp="1"/>
          </p:cNvSpPr>
          <p:nvPr>
            <p:ph type="title"/>
          </p:nvPr>
        </p:nvSpPr>
        <p:spPr/>
        <p:txBody>
          <a:bodyPr/>
          <a:lstStyle/>
          <a:p>
            <a:r>
              <a:rPr lang="en-US" sz="2800" b="0" i="0" u="none" strike="noStrike" dirty="0">
                <a:solidFill>
                  <a:srgbClr val="000000"/>
                </a:solidFill>
                <a:effectLst/>
                <a:latin typeface="Rockwell" panose="02060603020205020403" pitchFamily="18" charset="0"/>
              </a:rPr>
              <a:t>Rover Path​</a:t>
            </a:r>
            <a:endParaRPr lang="en-IN" sz="5400" dirty="0"/>
          </a:p>
        </p:txBody>
      </p:sp>
      <p:sp>
        <p:nvSpPr>
          <p:cNvPr id="6" name="SmartArt Placeholder 5">
            <a:extLst>
              <a:ext uri="{FF2B5EF4-FFF2-40B4-BE49-F238E27FC236}">
                <a16:creationId xmlns:a16="http://schemas.microsoft.com/office/drawing/2014/main" id="{E58F7CD0-87C0-BFCC-F6B6-46B5096D7D51}"/>
              </a:ext>
            </a:extLst>
          </p:cNvPr>
          <p:cNvSpPr>
            <a:spLocks noGrp="1"/>
          </p:cNvSpPr>
          <p:nvPr>
            <p:ph type="dgm" sz="quarter" idx="14"/>
          </p:nvPr>
        </p:nvSpPr>
        <p:spPr>
          <a:xfrm>
            <a:off x="838200" y="1362296"/>
            <a:ext cx="10667998" cy="3343657"/>
          </a:xfrm>
        </p:spPr>
        <p:txBody>
          <a:bodyPr/>
          <a:lstStyle/>
          <a:p>
            <a:pPr algn="l" fontAlgn="base">
              <a:lnSpc>
                <a:spcPct val="100000"/>
              </a:lnSpc>
            </a:pPr>
            <a:r>
              <a:rPr lang="en-US" sz="2000" dirty="0">
                <a:solidFill>
                  <a:srgbClr val="000000"/>
                </a:solidFill>
                <a:latin typeface="Rockwell" panose="02060603020205020403" pitchFamily="18" charset="0"/>
                <a:ea typeface="+mj-ea"/>
                <a:cs typeface="+mj-cs"/>
              </a:rPr>
              <a:t>The path the rover for which this trajectory is being computed is subject to the following assumptions: ​</a:t>
            </a:r>
          </a:p>
          <a:p>
            <a:pPr algn="l" fontAlgn="base">
              <a:lnSpc>
                <a:spcPct val="100000"/>
              </a:lnSpc>
            </a:pPr>
            <a:r>
              <a:rPr lang="en-US" sz="2000" dirty="0">
                <a:solidFill>
                  <a:srgbClr val="000000"/>
                </a:solidFill>
                <a:latin typeface="Rockwell" panose="02060603020205020403" pitchFamily="18" charset="0"/>
                <a:ea typeface="+mj-ea"/>
                <a:cs typeface="+mj-cs"/>
              </a:rPr>
              <a:t>The rover must avoid: ​</a:t>
            </a:r>
          </a:p>
          <a:p>
            <a:pPr algn="l" fontAlgn="base">
              <a:lnSpc>
                <a:spcPct val="100000"/>
              </a:lnSpc>
              <a:buFont typeface="+mj-lt"/>
              <a:buAutoNum type="arabicPeriod"/>
            </a:pPr>
            <a:r>
              <a:rPr lang="en-US" sz="2000" dirty="0">
                <a:solidFill>
                  <a:srgbClr val="000000"/>
                </a:solidFill>
                <a:latin typeface="Rockwell" panose="02060603020205020403" pitchFamily="18" charset="0"/>
                <a:ea typeface="+mj-ea"/>
                <a:cs typeface="+mj-cs"/>
              </a:rPr>
              <a:t>Steep slopes ​</a:t>
            </a:r>
          </a:p>
          <a:p>
            <a:pPr algn="l" fontAlgn="base">
              <a:lnSpc>
                <a:spcPct val="100000"/>
              </a:lnSpc>
              <a:buFont typeface="+mj-lt"/>
              <a:buAutoNum type="arabicPeriod"/>
            </a:pPr>
            <a:r>
              <a:rPr lang="en-US" sz="2000" dirty="0">
                <a:solidFill>
                  <a:srgbClr val="000000"/>
                </a:solidFill>
                <a:latin typeface="Rockwell" panose="02060603020205020403" pitchFamily="18" charset="0"/>
                <a:ea typeface="+mj-ea"/>
                <a:cs typeface="+mj-cs"/>
              </a:rPr>
              <a:t>Obstacles (rocks and craters)</a:t>
            </a:r>
          </a:p>
        </p:txBody>
      </p:sp>
      <p:pic>
        <p:nvPicPr>
          <p:cNvPr id="8" name="Picture 7">
            <a:extLst>
              <a:ext uri="{FF2B5EF4-FFF2-40B4-BE49-F238E27FC236}">
                <a16:creationId xmlns:a16="http://schemas.microsoft.com/office/drawing/2014/main" id="{5D396DB8-3810-B756-9C93-44EC9897B9C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322764" y="1362296"/>
            <a:ext cx="2831070" cy="1583903"/>
          </a:xfrm>
          <a:prstGeom prst="rect">
            <a:avLst/>
          </a:prstGeom>
        </p:spPr>
      </p:pic>
      <p:pic>
        <p:nvPicPr>
          <p:cNvPr id="6146" name="Picture 2" descr="Free Mars rocky landscape Image | Download at StockCake">
            <a:extLst>
              <a:ext uri="{FF2B5EF4-FFF2-40B4-BE49-F238E27FC236}">
                <a16:creationId xmlns:a16="http://schemas.microsoft.com/office/drawing/2014/main" id="{6C77D5D3-9EA6-7921-82BC-E17AB04F3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23113"/>
            <a:ext cx="4568313" cy="256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696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AD024-9A79-372E-E925-F22C69FB19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A518A0-EDCC-37CC-3D40-4680EEF1957B}"/>
              </a:ext>
            </a:extLst>
          </p:cNvPr>
          <p:cNvSpPr>
            <a:spLocks noGrp="1"/>
          </p:cNvSpPr>
          <p:nvPr>
            <p:ph type="title"/>
          </p:nvPr>
        </p:nvSpPr>
        <p:spPr/>
        <p:txBody>
          <a:bodyPr/>
          <a:lstStyle/>
          <a:p>
            <a:r>
              <a:rPr lang="en-US" sz="3200" b="0" i="0" u="none" strike="noStrike" dirty="0">
                <a:solidFill>
                  <a:srgbClr val="000000"/>
                </a:solidFill>
                <a:effectLst/>
                <a:latin typeface="Rockwell" panose="02060603020205020403" pitchFamily="18" charset="0"/>
              </a:rPr>
              <a:t>Assumptions on Precision​</a:t>
            </a:r>
            <a:endParaRPr lang="en-IN" sz="6000" dirty="0"/>
          </a:p>
        </p:txBody>
      </p:sp>
      <p:sp>
        <p:nvSpPr>
          <p:cNvPr id="6" name="SmartArt Placeholder 5">
            <a:extLst>
              <a:ext uri="{FF2B5EF4-FFF2-40B4-BE49-F238E27FC236}">
                <a16:creationId xmlns:a16="http://schemas.microsoft.com/office/drawing/2014/main" id="{9DBEFC59-2C23-5BED-CD33-09812FF482CD}"/>
              </a:ext>
            </a:extLst>
          </p:cNvPr>
          <p:cNvSpPr>
            <a:spLocks noGrp="1"/>
          </p:cNvSpPr>
          <p:nvPr>
            <p:ph type="dgm" sz="quarter" idx="14"/>
          </p:nvPr>
        </p:nvSpPr>
        <p:spPr>
          <a:xfrm>
            <a:off x="838200" y="1362296"/>
            <a:ext cx="7942006" cy="3343657"/>
          </a:xfrm>
        </p:spPr>
        <p:txBody>
          <a:bodyPr/>
          <a:lstStyle/>
          <a:p>
            <a:pPr algn="l" fontAlgn="base">
              <a:lnSpc>
                <a:spcPct val="100000"/>
              </a:lnSpc>
            </a:pPr>
            <a:r>
              <a:rPr lang="en-US" sz="2400" b="0" i="0" u="none" strike="noStrike" dirty="0">
                <a:solidFill>
                  <a:srgbClr val="000000"/>
                </a:solidFill>
                <a:effectLst/>
                <a:latin typeface="Calibri" panose="020F0502020204030204" pitchFamily="34" charset="0"/>
              </a:rPr>
              <a:t>The extent to which we can estimate the trajectory precisely is dependent on the data publicly available from Mars missions.</a:t>
            </a:r>
          </a:p>
          <a:p>
            <a:pPr algn="l" fontAlgn="base">
              <a:lnSpc>
                <a:spcPct val="100000"/>
              </a:lnSpc>
            </a:pPr>
            <a:endParaRPr lang="en-US" sz="2400" dirty="0">
              <a:solidFill>
                <a:srgbClr val="000000"/>
              </a:solidFill>
              <a:latin typeface="Calibri" panose="020F0502020204030204" pitchFamily="34" charset="0"/>
              <a:ea typeface="+mj-ea"/>
              <a:cs typeface="+mj-cs"/>
            </a:endParaRPr>
          </a:p>
          <a:p>
            <a:pPr algn="l" fontAlgn="base">
              <a:lnSpc>
                <a:spcPct val="100000"/>
              </a:lnSpc>
            </a:pPr>
            <a:r>
              <a:rPr lang="en-US" sz="2400" b="0" i="0" u="none" strike="noStrike" dirty="0">
                <a:solidFill>
                  <a:srgbClr val="000000"/>
                </a:solidFill>
                <a:effectLst/>
                <a:latin typeface="Calibri" panose="020F0502020204030204" pitchFamily="34" charset="0"/>
              </a:rPr>
              <a:t>The ones with the highest resolution (like HiRISE) are limited to 1 meter at most places. This would be the limit when calculating the trajectory.</a:t>
            </a:r>
            <a:endParaRPr lang="en-US" sz="2400" dirty="0">
              <a:solidFill>
                <a:srgbClr val="000000"/>
              </a:solidFill>
              <a:latin typeface="Rockwell" panose="02060603020205020403" pitchFamily="18" charset="0"/>
              <a:ea typeface="+mj-ea"/>
              <a:cs typeface="+mj-cs"/>
            </a:endParaRPr>
          </a:p>
        </p:txBody>
      </p:sp>
      <p:pic>
        <p:nvPicPr>
          <p:cNvPr id="3" name="Picture 2">
            <a:extLst>
              <a:ext uri="{FF2B5EF4-FFF2-40B4-BE49-F238E27FC236}">
                <a16:creationId xmlns:a16="http://schemas.microsoft.com/office/drawing/2014/main" id="{2632CEC3-9102-11ED-1CDA-32AED645C3E9}"/>
              </a:ext>
            </a:extLst>
          </p:cNvPr>
          <p:cNvPicPr>
            <a:picLocks noChangeAspect="1"/>
          </p:cNvPicPr>
          <p:nvPr/>
        </p:nvPicPr>
        <p:blipFill>
          <a:blip r:embed="rId2"/>
          <a:stretch>
            <a:fillRect/>
          </a:stretch>
        </p:blipFill>
        <p:spPr>
          <a:xfrm>
            <a:off x="9261846" y="521109"/>
            <a:ext cx="2168154" cy="4708843"/>
          </a:xfrm>
          <a:prstGeom prst="rect">
            <a:avLst/>
          </a:prstGeom>
        </p:spPr>
      </p:pic>
    </p:spTree>
    <p:extLst>
      <p:ext uri="{BB962C8B-B14F-4D97-AF65-F5344CB8AC3E}">
        <p14:creationId xmlns:p14="http://schemas.microsoft.com/office/powerpoint/2010/main" val="2301024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00B06-37EA-3151-2940-028F70790A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84A653-A2B4-5D9D-6DDE-A4317119A081}"/>
              </a:ext>
            </a:extLst>
          </p:cNvPr>
          <p:cNvSpPr>
            <a:spLocks noGrp="1"/>
          </p:cNvSpPr>
          <p:nvPr>
            <p:ph type="title"/>
          </p:nvPr>
        </p:nvSpPr>
        <p:spPr/>
        <p:txBody>
          <a:bodyPr/>
          <a:lstStyle/>
          <a:p>
            <a:r>
              <a:rPr lang="en-US" sz="3200" b="0" i="0" u="none" strike="noStrike" dirty="0">
                <a:solidFill>
                  <a:srgbClr val="000000"/>
                </a:solidFill>
                <a:effectLst/>
                <a:latin typeface="Rockwell" panose="02060603020205020403" pitchFamily="18" charset="0"/>
              </a:rPr>
              <a:t>Assumptions on Extent and Extensibility </a:t>
            </a:r>
            <a:endParaRPr lang="en-IN" sz="6000" dirty="0"/>
          </a:p>
        </p:txBody>
      </p:sp>
      <p:sp>
        <p:nvSpPr>
          <p:cNvPr id="6" name="SmartArt Placeholder 5">
            <a:extLst>
              <a:ext uri="{FF2B5EF4-FFF2-40B4-BE49-F238E27FC236}">
                <a16:creationId xmlns:a16="http://schemas.microsoft.com/office/drawing/2014/main" id="{81B0E7CB-690F-A1A7-335B-A4518EE4C08F}"/>
              </a:ext>
            </a:extLst>
          </p:cNvPr>
          <p:cNvSpPr>
            <a:spLocks noGrp="1"/>
          </p:cNvSpPr>
          <p:nvPr>
            <p:ph type="dgm" sz="quarter" idx="14"/>
          </p:nvPr>
        </p:nvSpPr>
        <p:spPr>
          <a:xfrm>
            <a:off x="838200" y="1362296"/>
            <a:ext cx="5710084" cy="3343657"/>
          </a:xfrm>
        </p:spPr>
        <p:txBody>
          <a:bodyPr/>
          <a:lstStyle/>
          <a:p>
            <a:pPr algn="l" fontAlgn="base">
              <a:lnSpc>
                <a:spcPct val="100000"/>
              </a:lnSpc>
            </a:pPr>
            <a:r>
              <a:rPr lang="en-US" sz="2400" b="0" i="0" u="none" strike="noStrike" dirty="0">
                <a:solidFill>
                  <a:srgbClr val="000000"/>
                </a:solidFill>
                <a:effectLst/>
                <a:latin typeface="Calibri" panose="020F0502020204030204" pitchFamily="34" charset="0"/>
              </a:rPr>
              <a:t>Data for the entirety of the Martian surface is not available and hence given any two random points, we would be able to generate the trajectory only if all data is present. ​</a:t>
            </a:r>
            <a:endParaRPr lang="en-US" sz="2400" dirty="0">
              <a:solidFill>
                <a:srgbClr val="000000"/>
              </a:solidFill>
              <a:latin typeface="Rockwell" panose="02060603020205020403" pitchFamily="18" charset="0"/>
              <a:ea typeface="+mj-ea"/>
              <a:cs typeface="+mj-cs"/>
            </a:endParaRPr>
          </a:p>
        </p:txBody>
      </p:sp>
      <p:pic>
        <p:nvPicPr>
          <p:cNvPr id="7170" name="Picture 2" descr="A collage of different colored images&#10;&#10;Description automatically generated">
            <a:extLst>
              <a:ext uri="{FF2B5EF4-FFF2-40B4-BE49-F238E27FC236}">
                <a16:creationId xmlns:a16="http://schemas.microsoft.com/office/drawing/2014/main" id="{D2D5155B-7C57-5CE6-AFD1-04C77EF1FC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720" y="1362295"/>
            <a:ext cx="5451648" cy="389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35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dirty="0"/>
              <a:t>Title and Description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905000"/>
            <a:ext cx="6340929" cy="3276600"/>
          </a:xfrm>
        </p:spPr>
        <p:txBody>
          <a:bodyPr/>
          <a:lstStyle/>
          <a:p>
            <a:r>
              <a:rPr lang="en-US" dirty="0">
                <a:solidFill>
                  <a:srgbClr val="0070C0"/>
                </a:solidFill>
              </a:rPr>
              <a:t>Title: </a:t>
            </a:r>
            <a:r>
              <a:rPr lang="en-US" b="0" dirty="0"/>
              <a:t>Optimal Trajectory Planning for a Mars Rover Using Spatial Data collected by Mars Orbiters</a:t>
            </a:r>
          </a:p>
          <a:p>
            <a:endParaRPr lang="en-US" b="0" dirty="0"/>
          </a:p>
          <a:p>
            <a:r>
              <a:rPr lang="en-US" dirty="0">
                <a:solidFill>
                  <a:srgbClr val="0070C0"/>
                </a:solidFill>
              </a:rPr>
              <a:t>Description: </a:t>
            </a:r>
            <a:r>
              <a:rPr lang="en-US" b="0" dirty="0"/>
              <a:t>This project aims to plan an optimal trajectory for a rover traveling between two selected sites. The rover trajectory is optimized by considering terrain difficulty, obstacles.</a:t>
            </a:r>
            <a:endParaRPr lang="en-US" b="0" dirty="0">
              <a:solidFill>
                <a:srgbClr val="0070C0"/>
              </a:solidFill>
            </a:endParaRPr>
          </a:p>
        </p:txBody>
      </p:sp>
      <p:pic>
        <p:nvPicPr>
          <p:cNvPr id="2050" name="Picture 2" descr="Mars Exploration Rover - Wikipedia">
            <a:extLst>
              <a:ext uri="{FF2B5EF4-FFF2-40B4-BE49-F238E27FC236}">
                <a16:creationId xmlns:a16="http://schemas.microsoft.com/office/drawing/2014/main" id="{9879DED0-6659-F745-FE23-7520D1C90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38" y="4273345"/>
            <a:ext cx="29527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26CD5-2CD1-5DF5-D76D-3BCB26DE64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6005BF-DCC4-571A-D94C-0E728B7BCFEF}"/>
              </a:ext>
            </a:extLst>
          </p:cNvPr>
          <p:cNvSpPr>
            <a:spLocks noGrp="1"/>
          </p:cNvSpPr>
          <p:nvPr>
            <p:ph type="title"/>
          </p:nvPr>
        </p:nvSpPr>
        <p:spPr>
          <a:xfrm>
            <a:off x="1525301" y="3037687"/>
            <a:ext cx="9141397" cy="615553"/>
          </a:xfrm>
        </p:spPr>
        <p:txBody>
          <a:bodyPr/>
          <a:lstStyle/>
          <a:p>
            <a:r>
              <a:rPr lang="en-US" dirty="0"/>
              <a:t>Results until mid evaluation</a:t>
            </a:r>
          </a:p>
        </p:txBody>
      </p:sp>
    </p:spTree>
    <p:extLst>
      <p:ext uri="{BB962C8B-B14F-4D97-AF65-F5344CB8AC3E}">
        <p14:creationId xmlns:p14="http://schemas.microsoft.com/office/powerpoint/2010/main" val="194222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D05AB6-1DB8-11EA-8C4B-04275BB8521A}"/>
              </a:ext>
            </a:extLst>
          </p:cNvPr>
          <p:cNvSpPr>
            <a:spLocks noGrp="1"/>
          </p:cNvSpPr>
          <p:nvPr>
            <p:ph type="title"/>
          </p:nvPr>
        </p:nvSpPr>
        <p:spPr>
          <a:xfrm>
            <a:off x="762000" y="715962"/>
            <a:ext cx="5334000" cy="2713037"/>
          </a:xfrm>
        </p:spPr>
        <p:txBody>
          <a:bodyPr>
            <a:normAutofit fontScale="90000"/>
          </a:bodyPr>
          <a:lstStyle/>
          <a:p>
            <a:r>
              <a:rPr lang="en-US" dirty="0"/>
              <a:t>Extraction of MOLA datasets and identification of problems with using it for path planning.</a:t>
            </a:r>
            <a:endParaRPr lang="en-IN" dirty="0"/>
          </a:p>
        </p:txBody>
      </p:sp>
      <p:pic>
        <p:nvPicPr>
          <p:cNvPr id="9" name="Picture Placeholder 8">
            <a:extLst>
              <a:ext uri="{FF2B5EF4-FFF2-40B4-BE49-F238E27FC236}">
                <a16:creationId xmlns:a16="http://schemas.microsoft.com/office/drawing/2014/main" id="{58A46E37-2943-1BEB-8F81-B6966EE4DD10}"/>
              </a:ext>
            </a:extLst>
          </p:cNvPr>
          <p:cNvPicPr>
            <a:picLocks noGrp="1" noChangeAspect="1"/>
          </p:cNvPicPr>
          <p:nvPr>
            <p:ph type="pic" sz="quarter" idx="14"/>
          </p:nvPr>
        </p:nvPicPr>
        <p:blipFill>
          <a:blip r:embed="rId2"/>
          <a:srcRect l="3214" r="3214"/>
          <a:stretch/>
        </p:blipFill>
        <p:spPr>
          <a:xfrm>
            <a:off x="762000" y="3428999"/>
            <a:ext cx="4572000" cy="2362200"/>
          </a:xfrm>
        </p:spPr>
      </p:pic>
      <p:pic>
        <p:nvPicPr>
          <p:cNvPr id="11" name="Picture 10">
            <a:extLst>
              <a:ext uri="{FF2B5EF4-FFF2-40B4-BE49-F238E27FC236}">
                <a16:creationId xmlns:a16="http://schemas.microsoft.com/office/drawing/2014/main" id="{DF593491-0E18-E767-4DF4-FA0714B3698F}"/>
              </a:ext>
            </a:extLst>
          </p:cNvPr>
          <p:cNvPicPr>
            <a:picLocks noChangeAspect="1"/>
          </p:cNvPicPr>
          <p:nvPr/>
        </p:nvPicPr>
        <p:blipFill>
          <a:blip r:embed="rId3"/>
          <a:stretch>
            <a:fillRect/>
          </a:stretch>
        </p:blipFill>
        <p:spPr>
          <a:xfrm>
            <a:off x="6858002" y="230272"/>
            <a:ext cx="3744208" cy="5693117"/>
          </a:xfrm>
          <a:prstGeom prst="rect">
            <a:avLst/>
          </a:prstGeom>
        </p:spPr>
      </p:pic>
    </p:spTree>
    <p:extLst>
      <p:ext uri="{BB962C8B-B14F-4D97-AF65-F5344CB8AC3E}">
        <p14:creationId xmlns:p14="http://schemas.microsoft.com/office/powerpoint/2010/main" val="306450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E2651-F9C6-5646-9E3B-D3783801A0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B47ADA-67B1-16B6-0CA7-F00146A41CFE}"/>
              </a:ext>
            </a:extLst>
          </p:cNvPr>
          <p:cNvSpPr>
            <a:spLocks noGrp="1"/>
          </p:cNvSpPr>
          <p:nvPr>
            <p:ph type="title"/>
          </p:nvPr>
        </p:nvSpPr>
        <p:spPr>
          <a:xfrm>
            <a:off x="762000" y="715962"/>
            <a:ext cx="5334000" cy="2713037"/>
          </a:xfrm>
        </p:spPr>
        <p:txBody>
          <a:bodyPr>
            <a:normAutofit/>
          </a:bodyPr>
          <a:lstStyle/>
          <a:p>
            <a:r>
              <a:rPr lang="en-US" dirty="0"/>
              <a:t>Switch to HiRISE dataset and extracting important features</a:t>
            </a:r>
            <a:endParaRPr lang="en-IN" dirty="0"/>
          </a:p>
        </p:txBody>
      </p:sp>
      <p:pic>
        <p:nvPicPr>
          <p:cNvPr id="6" name="Picture Placeholder 5">
            <a:extLst>
              <a:ext uri="{FF2B5EF4-FFF2-40B4-BE49-F238E27FC236}">
                <a16:creationId xmlns:a16="http://schemas.microsoft.com/office/drawing/2014/main" id="{2576CBCB-FDB5-C06D-82A8-511964CCBC2A}"/>
              </a:ext>
            </a:extLst>
          </p:cNvPr>
          <p:cNvPicPr>
            <a:picLocks noGrp="1" noChangeAspect="1"/>
          </p:cNvPicPr>
          <p:nvPr>
            <p:ph type="pic" sz="quarter" idx="14"/>
          </p:nvPr>
        </p:nvPicPr>
        <p:blipFill>
          <a:blip r:embed="rId2"/>
          <a:srcRect t="33892" b="33892"/>
          <a:stretch/>
        </p:blipFill>
        <p:spPr>
          <a:xfrm>
            <a:off x="6858000" y="530942"/>
            <a:ext cx="4572000" cy="5034116"/>
          </a:xfrm>
        </p:spPr>
      </p:pic>
    </p:spTree>
    <p:extLst>
      <p:ext uri="{BB962C8B-B14F-4D97-AF65-F5344CB8AC3E}">
        <p14:creationId xmlns:p14="http://schemas.microsoft.com/office/powerpoint/2010/main" val="2126836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30FE1-9699-C73E-6BCA-0E08010940A4}"/>
            </a:ext>
          </a:extLst>
        </p:cNvPr>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10CDC220-22EF-26ED-A95E-395AB0838277}"/>
              </a:ext>
            </a:extLst>
          </p:cNvPr>
          <p:cNvPicPr>
            <a:picLocks noGrp="1" noChangeAspect="1"/>
          </p:cNvPicPr>
          <p:nvPr>
            <p:ph type="pic" sz="quarter" idx="13"/>
          </p:nvPr>
        </p:nvPicPr>
        <p:blipFill>
          <a:blip r:embed="rId2"/>
          <a:srcRect t="14574" b="14574"/>
          <a:stretch/>
        </p:blipFill>
        <p:spPr>
          <a:xfrm>
            <a:off x="6956425" y="268288"/>
            <a:ext cx="4572000" cy="5326062"/>
          </a:xfrm>
        </p:spPr>
      </p:pic>
      <p:pic>
        <p:nvPicPr>
          <p:cNvPr id="9" name="Picture Placeholder 8">
            <a:extLst>
              <a:ext uri="{FF2B5EF4-FFF2-40B4-BE49-F238E27FC236}">
                <a16:creationId xmlns:a16="http://schemas.microsoft.com/office/drawing/2014/main" id="{BB86AE1E-6266-90C7-AC38-674B68B6F0CB}"/>
              </a:ext>
            </a:extLst>
          </p:cNvPr>
          <p:cNvPicPr>
            <a:picLocks noGrp="1" noChangeAspect="1"/>
          </p:cNvPicPr>
          <p:nvPr>
            <p:ph type="pic" sz="quarter" idx="14"/>
          </p:nvPr>
        </p:nvPicPr>
        <p:blipFill>
          <a:blip r:embed="rId3"/>
          <a:srcRect t="12816" b="12816"/>
          <a:stretch/>
        </p:blipFill>
        <p:spPr>
          <a:xfrm>
            <a:off x="427038" y="268288"/>
            <a:ext cx="4572000" cy="5399087"/>
          </a:xfrm>
        </p:spPr>
      </p:pic>
      <p:sp>
        <p:nvSpPr>
          <p:cNvPr id="13" name="Title 12">
            <a:extLst>
              <a:ext uri="{FF2B5EF4-FFF2-40B4-BE49-F238E27FC236}">
                <a16:creationId xmlns:a16="http://schemas.microsoft.com/office/drawing/2014/main" id="{81683FE8-BAAA-82DF-E96A-99436A9FB79E}"/>
              </a:ext>
            </a:extLst>
          </p:cNvPr>
          <p:cNvSpPr>
            <a:spLocks noGrp="1"/>
          </p:cNvSpPr>
          <p:nvPr>
            <p:ph type="title"/>
          </p:nvPr>
        </p:nvSpPr>
        <p:spPr>
          <a:xfrm>
            <a:off x="427038" y="5879689"/>
            <a:ext cx="4705401" cy="710023"/>
          </a:xfrm>
          <a:solidFill>
            <a:schemeClr val="tx1"/>
          </a:solidFill>
        </p:spPr>
        <p:txBody>
          <a:bodyPr>
            <a:normAutofit/>
          </a:bodyPr>
          <a:lstStyle/>
          <a:p>
            <a:r>
              <a:rPr lang="en-US" sz="3200" dirty="0"/>
              <a:t>Cumulative Cost Map</a:t>
            </a:r>
            <a:endParaRPr lang="en-IN" sz="3200" dirty="0"/>
          </a:p>
        </p:txBody>
      </p:sp>
      <p:sp>
        <p:nvSpPr>
          <p:cNvPr id="14" name="Title 12">
            <a:extLst>
              <a:ext uri="{FF2B5EF4-FFF2-40B4-BE49-F238E27FC236}">
                <a16:creationId xmlns:a16="http://schemas.microsoft.com/office/drawing/2014/main" id="{58CBEDC8-2396-37AA-4A4F-859CD5B9DEDA}"/>
              </a:ext>
            </a:extLst>
          </p:cNvPr>
          <p:cNvSpPr txBox="1">
            <a:spLocks/>
          </p:cNvSpPr>
          <p:nvPr/>
        </p:nvSpPr>
        <p:spPr>
          <a:xfrm>
            <a:off x="7059561" y="5953431"/>
            <a:ext cx="4705401" cy="710023"/>
          </a:xfrm>
          <a:prstGeom prst="rect">
            <a:avLst/>
          </a:prstGeom>
          <a:solidFill>
            <a:schemeClr val="tx1"/>
          </a:solidFill>
        </p:spPr>
        <p:txBody>
          <a:bodyPr anchor="t">
            <a:normAutofit/>
          </a:bodyPr>
          <a:lstStyle>
            <a:lvl1pPr algn="l" defTabSz="914400" rtl="0" eaLnBrk="1" latinLnBrk="0" hangingPunct="1">
              <a:lnSpc>
                <a:spcPct val="90000"/>
              </a:lnSpc>
              <a:spcBef>
                <a:spcPts val="1000"/>
              </a:spcBef>
              <a:buNone/>
              <a:defRPr sz="4000" b="1" kern="1200">
                <a:solidFill>
                  <a:schemeClr val="accent2"/>
                </a:solidFill>
                <a:latin typeface="+mj-lt"/>
                <a:ea typeface="+mj-ea"/>
                <a:cs typeface="+mj-cs"/>
              </a:defRPr>
            </a:lvl1pPr>
          </a:lstStyle>
          <a:p>
            <a:pPr fontAlgn="auto">
              <a:spcAft>
                <a:spcPts val="0"/>
              </a:spcAft>
            </a:pPr>
            <a:r>
              <a:rPr lang="en-US" sz="3200" dirty="0"/>
              <a:t>Movement Directions</a:t>
            </a:r>
            <a:endParaRPr lang="en-IN" sz="3200" dirty="0"/>
          </a:p>
        </p:txBody>
      </p:sp>
    </p:spTree>
    <p:extLst>
      <p:ext uri="{BB962C8B-B14F-4D97-AF65-F5344CB8AC3E}">
        <p14:creationId xmlns:p14="http://schemas.microsoft.com/office/powerpoint/2010/main" val="341422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CE6FE-0A30-10A5-72A6-9086A1AE47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9FCE74-D463-6927-8697-B98975191F7B}"/>
              </a:ext>
            </a:extLst>
          </p:cNvPr>
          <p:cNvPicPr>
            <a:picLocks noChangeAspect="1"/>
          </p:cNvPicPr>
          <p:nvPr/>
        </p:nvPicPr>
        <p:blipFill>
          <a:blip r:embed="rId2"/>
          <a:stretch>
            <a:fillRect/>
          </a:stretch>
        </p:blipFill>
        <p:spPr>
          <a:xfrm>
            <a:off x="525923" y="848511"/>
            <a:ext cx="5090509" cy="4745839"/>
          </a:xfrm>
          <a:prstGeom prst="rect">
            <a:avLst/>
          </a:prstGeom>
        </p:spPr>
      </p:pic>
      <p:pic>
        <p:nvPicPr>
          <p:cNvPr id="16" name="Picture 15">
            <a:extLst>
              <a:ext uri="{FF2B5EF4-FFF2-40B4-BE49-F238E27FC236}">
                <a16:creationId xmlns:a16="http://schemas.microsoft.com/office/drawing/2014/main" id="{2FD4C8A6-77F5-8EF9-F186-B28792256AE5}"/>
              </a:ext>
            </a:extLst>
          </p:cNvPr>
          <p:cNvPicPr>
            <a:picLocks noChangeAspect="1"/>
          </p:cNvPicPr>
          <p:nvPr/>
        </p:nvPicPr>
        <p:blipFill>
          <a:blip r:embed="rId3"/>
          <a:stretch>
            <a:fillRect/>
          </a:stretch>
        </p:blipFill>
        <p:spPr>
          <a:xfrm>
            <a:off x="7066560" y="848511"/>
            <a:ext cx="4358060" cy="3772650"/>
          </a:xfrm>
          <a:prstGeom prst="rect">
            <a:avLst/>
          </a:prstGeom>
        </p:spPr>
      </p:pic>
    </p:spTree>
    <p:extLst>
      <p:ext uri="{BB962C8B-B14F-4D97-AF65-F5344CB8AC3E}">
        <p14:creationId xmlns:p14="http://schemas.microsoft.com/office/powerpoint/2010/main" val="1981544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2630F-4595-8054-1DFF-73FE1A20FD6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0ACAE1D-8959-443A-9DC3-D560C69B6C6C}"/>
              </a:ext>
            </a:extLst>
          </p:cNvPr>
          <p:cNvSpPr>
            <a:spLocks noGrp="1"/>
          </p:cNvSpPr>
          <p:nvPr>
            <p:ph type="title"/>
          </p:nvPr>
        </p:nvSpPr>
        <p:spPr/>
        <p:txBody>
          <a:bodyPr/>
          <a:lstStyle/>
          <a:p>
            <a:r>
              <a:rPr lang="en-US" dirty="0"/>
              <a:t>Basic Least Cost Path</a:t>
            </a:r>
            <a:endParaRPr lang="en-IN" dirty="0"/>
          </a:p>
        </p:txBody>
      </p:sp>
      <p:sp>
        <p:nvSpPr>
          <p:cNvPr id="6" name="Text Placeholder 5">
            <a:extLst>
              <a:ext uri="{FF2B5EF4-FFF2-40B4-BE49-F238E27FC236}">
                <a16:creationId xmlns:a16="http://schemas.microsoft.com/office/drawing/2014/main" id="{9BE07E39-F476-A88B-873F-D6AF507CBB1A}"/>
              </a:ext>
            </a:extLst>
          </p:cNvPr>
          <p:cNvSpPr>
            <a:spLocks noGrp="1"/>
          </p:cNvSpPr>
          <p:nvPr>
            <p:ph type="body" sz="quarter" idx="11"/>
          </p:nvPr>
        </p:nvSpPr>
        <p:spPr>
          <a:xfrm>
            <a:off x="762000" y="1905000"/>
            <a:ext cx="5334000" cy="1378974"/>
          </a:xfrm>
        </p:spPr>
        <p:txBody>
          <a:bodyPr/>
          <a:lstStyle/>
          <a:p>
            <a:r>
              <a:rPr lang="en-US" b="0" dirty="0"/>
              <a:t>Computed using 𝑟.𝑑𝑟𝑎𝑖𝑛 for a small region for proof of concept. Larger regions require much more time. There are about 3250 pixels in this region</a:t>
            </a:r>
            <a:endParaRPr lang="en-IN" b="0" dirty="0"/>
          </a:p>
        </p:txBody>
      </p:sp>
      <p:pic>
        <p:nvPicPr>
          <p:cNvPr id="10" name="Picture 9">
            <a:extLst>
              <a:ext uri="{FF2B5EF4-FFF2-40B4-BE49-F238E27FC236}">
                <a16:creationId xmlns:a16="http://schemas.microsoft.com/office/drawing/2014/main" id="{1DCA85AD-79D9-CA2D-6898-75E12D91E0E3}"/>
              </a:ext>
            </a:extLst>
          </p:cNvPr>
          <p:cNvPicPr>
            <a:picLocks noChangeAspect="1"/>
          </p:cNvPicPr>
          <p:nvPr/>
        </p:nvPicPr>
        <p:blipFill>
          <a:blip r:embed="rId2"/>
          <a:stretch>
            <a:fillRect/>
          </a:stretch>
        </p:blipFill>
        <p:spPr>
          <a:xfrm>
            <a:off x="7462685" y="618010"/>
            <a:ext cx="3780862" cy="4709494"/>
          </a:xfrm>
          <a:prstGeom prst="rect">
            <a:avLst/>
          </a:prstGeom>
        </p:spPr>
      </p:pic>
    </p:spTree>
    <p:extLst>
      <p:ext uri="{BB962C8B-B14F-4D97-AF65-F5344CB8AC3E}">
        <p14:creationId xmlns:p14="http://schemas.microsoft.com/office/powerpoint/2010/main" val="1909595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Implementation of the Path Planning Algorithm</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3" y="1905000"/>
            <a:ext cx="6477000" cy="1998406"/>
          </a:xfrm>
        </p:spPr>
        <p:txBody>
          <a:bodyPr vert="horz" lIns="91440" tIns="45720" rIns="91440" bIns="45720" rtlCol="0" anchor="t">
            <a:normAutofit/>
          </a:bodyPr>
          <a:lstStyle/>
          <a:p>
            <a:r>
              <a:rPr lang="en-US" b="0" dirty="0"/>
              <a:t>A DTM is a raster who's each pixel holds a value / some values. Usually the first (and only) value is the elevation of a point on the DTM.</a:t>
            </a:r>
          </a:p>
          <a:p>
            <a:r>
              <a:rPr lang="en-US" b="0" dirty="0"/>
              <a:t>High Resolution DTM are larger. Large enough that it theoretically takes my machine about thirty minutes to generate a brute-force graph (using pairs) for a 70 𝑚 ∗ 70 m.</a:t>
            </a:r>
          </a:p>
          <a:p>
            <a:endParaRPr lang="en-US" b="0" dirty="0"/>
          </a:p>
        </p:txBody>
      </p:sp>
      <p:pic>
        <p:nvPicPr>
          <p:cNvPr id="1026" name="Picture 2" descr="6,712 Clock 30 Minutes Royalty-Free Photos and Stock Images | Shutterstock">
            <a:extLst>
              <a:ext uri="{FF2B5EF4-FFF2-40B4-BE49-F238E27FC236}">
                <a16:creationId xmlns:a16="http://schemas.microsoft.com/office/drawing/2014/main" id="{3A023A32-F48C-28DB-4124-0EA58B4B5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881" y="3763296"/>
            <a:ext cx="1707126" cy="17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F1FC4-715E-9636-CE4C-7948BAF3DB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5F75878-AEBB-DCA6-C02F-D4333768882D}"/>
              </a:ext>
            </a:extLst>
          </p:cNvPr>
          <p:cNvSpPr>
            <a:spLocks noGrp="1"/>
          </p:cNvSpPr>
          <p:nvPr>
            <p:ph type="title"/>
          </p:nvPr>
        </p:nvSpPr>
        <p:spPr>
          <a:xfrm>
            <a:off x="5199742" y="715961"/>
            <a:ext cx="6477000" cy="1189037"/>
          </a:xfrm>
        </p:spPr>
        <p:txBody>
          <a:bodyPr/>
          <a:lstStyle/>
          <a:p>
            <a:r>
              <a:rPr lang="en-US" dirty="0"/>
              <a:t>Implementation of the Path Planning Algorithm</a:t>
            </a:r>
          </a:p>
        </p:txBody>
      </p:sp>
      <p:sp>
        <p:nvSpPr>
          <p:cNvPr id="3" name="Text Placeholder 2">
            <a:extLst>
              <a:ext uri="{FF2B5EF4-FFF2-40B4-BE49-F238E27FC236}">
                <a16:creationId xmlns:a16="http://schemas.microsoft.com/office/drawing/2014/main" id="{910A4615-4068-CF06-DB54-96D6220F2D72}"/>
              </a:ext>
            </a:extLst>
          </p:cNvPr>
          <p:cNvSpPr>
            <a:spLocks noGrp="1"/>
          </p:cNvSpPr>
          <p:nvPr>
            <p:ph type="body" sz="quarter" idx="11"/>
          </p:nvPr>
        </p:nvSpPr>
        <p:spPr>
          <a:xfrm>
            <a:off x="5199743" y="1905000"/>
            <a:ext cx="6477000" cy="1998406"/>
          </a:xfrm>
        </p:spPr>
        <p:txBody>
          <a:bodyPr vert="horz" lIns="91440" tIns="45720" rIns="91440" bIns="45720" rtlCol="0" anchor="t">
            <a:normAutofit/>
          </a:bodyPr>
          <a:lstStyle/>
          <a:p>
            <a:r>
              <a:rPr lang="en-US" b="0" dirty="0"/>
              <a:t>This brute force method makes large scale computation slower but gives the same.</a:t>
            </a:r>
          </a:p>
          <a:p>
            <a:r>
              <a:rPr lang="en-US" b="0" dirty="0"/>
              <a:t>The idea is to implement a dense graph of the same size as the DTM however with a different shape.</a:t>
            </a:r>
          </a:p>
          <a:p>
            <a:endParaRPr lang="en-US" b="0" dirty="0"/>
          </a:p>
        </p:txBody>
      </p:sp>
      <p:pic>
        <p:nvPicPr>
          <p:cNvPr id="1026" name="Picture 2" descr="6,712 Clock 30 Minutes Royalty-Free Photos and Stock Images | Shutterstock">
            <a:extLst>
              <a:ext uri="{FF2B5EF4-FFF2-40B4-BE49-F238E27FC236}">
                <a16:creationId xmlns:a16="http://schemas.microsoft.com/office/drawing/2014/main" id="{145EC76D-416E-FFD7-F3AA-936D77CF1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881" y="3763296"/>
            <a:ext cx="1707126" cy="17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33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0C19A-FDD7-6380-1BC4-4DEC5959769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50E5B68-F852-DC64-C7FC-58C0A5157A89}"/>
              </a:ext>
            </a:extLst>
          </p:cNvPr>
          <p:cNvSpPr>
            <a:spLocks noGrp="1"/>
          </p:cNvSpPr>
          <p:nvPr>
            <p:ph type="title"/>
          </p:nvPr>
        </p:nvSpPr>
        <p:spPr>
          <a:xfrm>
            <a:off x="5199742" y="715961"/>
            <a:ext cx="6477000" cy="1189037"/>
          </a:xfrm>
        </p:spPr>
        <p:txBody>
          <a:bodyPr/>
          <a:lstStyle/>
          <a:p>
            <a:r>
              <a:rPr lang="en-US" dirty="0"/>
              <a:t>Implementation of the Path Planning Algorithm</a:t>
            </a:r>
          </a:p>
        </p:txBody>
      </p:sp>
      <p:sp>
        <p:nvSpPr>
          <p:cNvPr id="2" name="Rectangle 1">
            <a:extLst>
              <a:ext uri="{FF2B5EF4-FFF2-40B4-BE49-F238E27FC236}">
                <a16:creationId xmlns:a16="http://schemas.microsoft.com/office/drawing/2014/main" id="{3DDE3526-695F-737C-968A-081FE3B75C72}"/>
              </a:ext>
            </a:extLst>
          </p:cNvPr>
          <p:cNvSpPr/>
          <p:nvPr/>
        </p:nvSpPr>
        <p:spPr>
          <a:xfrm>
            <a:off x="8135256" y="2796659"/>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Val</a:t>
            </a:r>
            <a:endParaRPr lang="en-IN" dirty="0"/>
          </a:p>
        </p:txBody>
      </p:sp>
      <p:sp>
        <p:nvSpPr>
          <p:cNvPr id="4" name="Rectangle 3">
            <a:extLst>
              <a:ext uri="{FF2B5EF4-FFF2-40B4-BE49-F238E27FC236}">
                <a16:creationId xmlns:a16="http://schemas.microsoft.com/office/drawing/2014/main" id="{95C4CD8C-7E17-EB54-56C2-8D5146DCBC0A}"/>
              </a:ext>
            </a:extLst>
          </p:cNvPr>
          <p:cNvSpPr/>
          <p:nvPr/>
        </p:nvSpPr>
        <p:spPr>
          <a:xfrm>
            <a:off x="5609303"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Val</a:t>
            </a:r>
            <a:endParaRPr lang="en-IN" dirty="0"/>
          </a:p>
        </p:txBody>
      </p:sp>
      <p:sp>
        <p:nvSpPr>
          <p:cNvPr id="6" name="Rectangle 5">
            <a:extLst>
              <a:ext uri="{FF2B5EF4-FFF2-40B4-BE49-F238E27FC236}">
                <a16:creationId xmlns:a16="http://schemas.microsoft.com/office/drawing/2014/main" id="{FEE6FFAF-9E21-2C8D-0230-E0BB1F8C0FDD}"/>
              </a:ext>
            </a:extLst>
          </p:cNvPr>
          <p:cNvSpPr/>
          <p:nvPr/>
        </p:nvSpPr>
        <p:spPr>
          <a:xfrm>
            <a:off x="6872280"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Left Cost</a:t>
            </a:r>
            <a:endParaRPr lang="en-IN" dirty="0"/>
          </a:p>
        </p:txBody>
      </p:sp>
      <p:sp>
        <p:nvSpPr>
          <p:cNvPr id="7" name="Rectangle 6">
            <a:extLst>
              <a:ext uri="{FF2B5EF4-FFF2-40B4-BE49-F238E27FC236}">
                <a16:creationId xmlns:a16="http://schemas.microsoft.com/office/drawing/2014/main" id="{744FA718-B260-BC28-B7A7-AD109FB2676A}"/>
              </a:ext>
            </a:extLst>
          </p:cNvPr>
          <p:cNvSpPr/>
          <p:nvPr/>
        </p:nvSpPr>
        <p:spPr>
          <a:xfrm>
            <a:off x="8135257"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Cost</a:t>
            </a:r>
            <a:endParaRPr lang="en-IN" dirty="0"/>
          </a:p>
        </p:txBody>
      </p:sp>
      <p:sp>
        <p:nvSpPr>
          <p:cNvPr id="8" name="Rectangle 7">
            <a:extLst>
              <a:ext uri="{FF2B5EF4-FFF2-40B4-BE49-F238E27FC236}">
                <a16:creationId xmlns:a16="http://schemas.microsoft.com/office/drawing/2014/main" id="{0513B396-3DA8-4317-DB91-12AC43F75956}"/>
              </a:ext>
            </a:extLst>
          </p:cNvPr>
          <p:cNvSpPr/>
          <p:nvPr/>
        </p:nvSpPr>
        <p:spPr>
          <a:xfrm>
            <a:off x="9398234"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Right Cost</a:t>
            </a:r>
            <a:endParaRPr lang="en-IN" dirty="0"/>
          </a:p>
        </p:txBody>
      </p:sp>
      <p:sp>
        <p:nvSpPr>
          <p:cNvPr id="9" name="Rectangle 8">
            <a:extLst>
              <a:ext uri="{FF2B5EF4-FFF2-40B4-BE49-F238E27FC236}">
                <a16:creationId xmlns:a16="http://schemas.microsoft.com/office/drawing/2014/main" id="{95C759AC-8FBD-46C8-00AB-6E795BF9DF33}"/>
              </a:ext>
            </a:extLst>
          </p:cNvPr>
          <p:cNvSpPr/>
          <p:nvPr/>
        </p:nvSpPr>
        <p:spPr>
          <a:xfrm>
            <a:off x="10661211"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Bottom Cost</a:t>
            </a:r>
            <a:endParaRPr lang="en-IN" sz="1600" dirty="0"/>
          </a:p>
        </p:txBody>
      </p:sp>
      <p:cxnSp>
        <p:nvCxnSpPr>
          <p:cNvPr id="11" name="Straight Arrow Connector 10">
            <a:extLst>
              <a:ext uri="{FF2B5EF4-FFF2-40B4-BE49-F238E27FC236}">
                <a16:creationId xmlns:a16="http://schemas.microsoft.com/office/drawing/2014/main" id="{41108060-A394-7ACA-C82D-D92493086790}"/>
              </a:ext>
            </a:extLst>
          </p:cNvPr>
          <p:cNvCxnSpPr>
            <a:cxnSpLocks/>
            <a:stCxn id="2" idx="1"/>
          </p:cNvCxnSpPr>
          <p:nvPr/>
        </p:nvCxnSpPr>
        <p:spPr>
          <a:xfrm flipH="1">
            <a:off x="6046838" y="3150621"/>
            <a:ext cx="2088418" cy="860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A38DE6-7DD7-66F7-9D14-189CA70731A3}"/>
              </a:ext>
            </a:extLst>
          </p:cNvPr>
          <p:cNvCxnSpPr>
            <a:cxnSpLocks/>
            <a:endCxn id="6" idx="0"/>
          </p:cNvCxnSpPr>
          <p:nvPr/>
        </p:nvCxnSpPr>
        <p:spPr>
          <a:xfrm flipH="1">
            <a:off x="7309816" y="3504582"/>
            <a:ext cx="825440" cy="5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149C47E-6177-267C-E1EB-E318B74C1C57}"/>
              </a:ext>
            </a:extLst>
          </p:cNvPr>
          <p:cNvCxnSpPr>
            <a:cxnSpLocks/>
            <a:stCxn id="2" idx="2"/>
            <a:endCxn id="7" idx="0"/>
          </p:cNvCxnSpPr>
          <p:nvPr/>
        </p:nvCxnSpPr>
        <p:spPr>
          <a:xfrm>
            <a:off x="8572792" y="3504582"/>
            <a:ext cx="1" cy="5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E539A80-EC61-23DB-7B55-790DEB6E099F}"/>
              </a:ext>
            </a:extLst>
          </p:cNvPr>
          <p:cNvCxnSpPr>
            <a:cxnSpLocks/>
          </p:cNvCxnSpPr>
          <p:nvPr/>
        </p:nvCxnSpPr>
        <p:spPr>
          <a:xfrm>
            <a:off x="8985514" y="3504582"/>
            <a:ext cx="824739" cy="53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32A466-C921-D97E-FAD0-807DB6C5DC37}"/>
              </a:ext>
            </a:extLst>
          </p:cNvPr>
          <p:cNvCxnSpPr>
            <a:cxnSpLocks/>
            <a:stCxn id="2" idx="3"/>
            <a:endCxn id="9" idx="0"/>
          </p:cNvCxnSpPr>
          <p:nvPr/>
        </p:nvCxnSpPr>
        <p:spPr>
          <a:xfrm>
            <a:off x="9010327" y="3150621"/>
            <a:ext cx="2088420" cy="860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67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B9281-2775-021B-FC24-B440DA353E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8B40CA7-E619-BF37-D18B-DC6643CF3828}"/>
              </a:ext>
            </a:extLst>
          </p:cNvPr>
          <p:cNvSpPr>
            <a:spLocks noGrp="1"/>
          </p:cNvSpPr>
          <p:nvPr>
            <p:ph type="title"/>
          </p:nvPr>
        </p:nvSpPr>
        <p:spPr>
          <a:xfrm>
            <a:off x="5199742" y="715961"/>
            <a:ext cx="6477000" cy="1189037"/>
          </a:xfrm>
        </p:spPr>
        <p:txBody>
          <a:bodyPr/>
          <a:lstStyle/>
          <a:p>
            <a:r>
              <a:rPr lang="en-US" dirty="0"/>
              <a:t>Implementation of the Path Planning Algorithm</a:t>
            </a:r>
          </a:p>
        </p:txBody>
      </p:sp>
      <p:sp>
        <p:nvSpPr>
          <p:cNvPr id="2" name="Rectangle 1">
            <a:extLst>
              <a:ext uri="{FF2B5EF4-FFF2-40B4-BE49-F238E27FC236}">
                <a16:creationId xmlns:a16="http://schemas.microsoft.com/office/drawing/2014/main" id="{2B5DD0F2-9FD1-920A-3D3F-D15E207F7395}"/>
              </a:ext>
            </a:extLst>
          </p:cNvPr>
          <p:cNvSpPr/>
          <p:nvPr/>
        </p:nvSpPr>
        <p:spPr>
          <a:xfrm>
            <a:off x="8135256" y="2796659"/>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Val</a:t>
            </a:r>
            <a:endParaRPr lang="en-IN" dirty="0"/>
          </a:p>
        </p:txBody>
      </p:sp>
      <p:sp>
        <p:nvSpPr>
          <p:cNvPr id="4" name="Rectangle 3">
            <a:extLst>
              <a:ext uri="{FF2B5EF4-FFF2-40B4-BE49-F238E27FC236}">
                <a16:creationId xmlns:a16="http://schemas.microsoft.com/office/drawing/2014/main" id="{CE39DEC9-9416-0E3B-3B74-F6574720A598}"/>
              </a:ext>
            </a:extLst>
          </p:cNvPr>
          <p:cNvSpPr/>
          <p:nvPr/>
        </p:nvSpPr>
        <p:spPr>
          <a:xfrm>
            <a:off x="5609303"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Val</a:t>
            </a:r>
            <a:endParaRPr lang="en-IN" dirty="0"/>
          </a:p>
        </p:txBody>
      </p:sp>
      <p:sp>
        <p:nvSpPr>
          <p:cNvPr id="6" name="Rectangle 5">
            <a:extLst>
              <a:ext uri="{FF2B5EF4-FFF2-40B4-BE49-F238E27FC236}">
                <a16:creationId xmlns:a16="http://schemas.microsoft.com/office/drawing/2014/main" id="{C70326A9-9FC7-FAFE-21D2-E0AA0A46A7AE}"/>
              </a:ext>
            </a:extLst>
          </p:cNvPr>
          <p:cNvSpPr/>
          <p:nvPr/>
        </p:nvSpPr>
        <p:spPr>
          <a:xfrm>
            <a:off x="6872280"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Left Cost</a:t>
            </a:r>
            <a:endParaRPr lang="en-IN" dirty="0"/>
          </a:p>
        </p:txBody>
      </p:sp>
      <p:sp>
        <p:nvSpPr>
          <p:cNvPr id="7" name="Rectangle 6">
            <a:extLst>
              <a:ext uri="{FF2B5EF4-FFF2-40B4-BE49-F238E27FC236}">
                <a16:creationId xmlns:a16="http://schemas.microsoft.com/office/drawing/2014/main" id="{624F73F5-90F8-F0E7-8151-CE6BEA222DE9}"/>
              </a:ext>
            </a:extLst>
          </p:cNvPr>
          <p:cNvSpPr/>
          <p:nvPr/>
        </p:nvSpPr>
        <p:spPr>
          <a:xfrm>
            <a:off x="8135257"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Cost</a:t>
            </a:r>
            <a:endParaRPr lang="en-IN" dirty="0"/>
          </a:p>
        </p:txBody>
      </p:sp>
      <p:sp>
        <p:nvSpPr>
          <p:cNvPr id="8" name="Rectangle 7">
            <a:extLst>
              <a:ext uri="{FF2B5EF4-FFF2-40B4-BE49-F238E27FC236}">
                <a16:creationId xmlns:a16="http://schemas.microsoft.com/office/drawing/2014/main" id="{C6B81CF6-4C50-7D3F-28DD-D3F5A49349A9}"/>
              </a:ext>
            </a:extLst>
          </p:cNvPr>
          <p:cNvSpPr/>
          <p:nvPr/>
        </p:nvSpPr>
        <p:spPr>
          <a:xfrm>
            <a:off x="9398234"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Right Cost</a:t>
            </a:r>
            <a:endParaRPr lang="en-IN" dirty="0"/>
          </a:p>
        </p:txBody>
      </p:sp>
      <p:sp>
        <p:nvSpPr>
          <p:cNvPr id="9" name="Rectangle 8">
            <a:extLst>
              <a:ext uri="{FF2B5EF4-FFF2-40B4-BE49-F238E27FC236}">
                <a16:creationId xmlns:a16="http://schemas.microsoft.com/office/drawing/2014/main" id="{D3790CDD-BBF6-A039-ED24-CFB537AD8277}"/>
              </a:ext>
            </a:extLst>
          </p:cNvPr>
          <p:cNvSpPr/>
          <p:nvPr/>
        </p:nvSpPr>
        <p:spPr>
          <a:xfrm>
            <a:off x="10661211"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Bottom Cost</a:t>
            </a:r>
            <a:endParaRPr lang="en-IN" sz="1600" dirty="0"/>
          </a:p>
        </p:txBody>
      </p:sp>
      <p:cxnSp>
        <p:nvCxnSpPr>
          <p:cNvPr id="11" name="Straight Arrow Connector 10">
            <a:extLst>
              <a:ext uri="{FF2B5EF4-FFF2-40B4-BE49-F238E27FC236}">
                <a16:creationId xmlns:a16="http://schemas.microsoft.com/office/drawing/2014/main" id="{BD39D83B-E561-CA9E-677A-DD2A1D52EBA0}"/>
              </a:ext>
            </a:extLst>
          </p:cNvPr>
          <p:cNvCxnSpPr>
            <a:cxnSpLocks/>
            <a:stCxn id="2" idx="1"/>
          </p:cNvCxnSpPr>
          <p:nvPr/>
        </p:nvCxnSpPr>
        <p:spPr>
          <a:xfrm flipH="1">
            <a:off x="6046838" y="3150621"/>
            <a:ext cx="2088418" cy="860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17AB6ED-0A51-D2E1-CBC4-ADEAC4355524}"/>
              </a:ext>
            </a:extLst>
          </p:cNvPr>
          <p:cNvCxnSpPr>
            <a:cxnSpLocks/>
            <a:endCxn id="6" idx="0"/>
          </p:cNvCxnSpPr>
          <p:nvPr/>
        </p:nvCxnSpPr>
        <p:spPr>
          <a:xfrm flipH="1">
            <a:off x="7309816" y="3504582"/>
            <a:ext cx="825440" cy="5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BDE94C-4C0C-4EA8-A2FC-CD4F85CCA440}"/>
              </a:ext>
            </a:extLst>
          </p:cNvPr>
          <p:cNvCxnSpPr>
            <a:cxnSpLocks/>
            <a:stCxn id="2" idx="2"/>
            <a:endCxn id="7" idx="0"/>
          </p:cNvCxnSpPr>
          <p:nvPr/>
        </p:nvCxnSpPr>
        <p:spPr>
          <a:xfrm>
            <a:off x="8572792" y="3504582"/>
            <a:ext cx="1" cy="5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178986E-36A7-03F4-8682-9B7B7623EF94}"/>
              </a:ext>
            </a:extLst>
          </p:cNvPr>
          <p:cNvCxnSpPr>
            <a:cxnSpLocks/>
          </p:cNvCxnSpPr>
          <p:nvPr/>
        </p:nvCxnSpPr>
        <p:spPr>
          <a:xfrm>
            <a:off x="8985514" y="3504582"/>
            <a:ext cx="824739" cy="53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071EAF-8C00-991D-E73A-54C0C32B6F6A}"/>
              </a:ext>
            </a:extLst>
          </p:cNvPr>
          <p:cNvCxnSpPr>
            <a:cxnSpLocks/>
            <a:stCxn id="2" idx="3"/>
            <a:endCxn id="9" idx="0"/>
          </p:cNvCxnSpPr>
          <p:nvPr/>
        </p:nvCxnSpPr>
        <p:spPr>
          <a:xfrm>
            <a:off x="9010327" y="3150621"/>
            <a:ext cx="2088420" cy="860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F982DBD-BDB1-5BD7-550F-4B9C425EDE61}"/>
              </a:ext>
            </a:extLst>
          </p:cNvPr>
          <p:cNvPicPr>
            <a:picLocks noChangeAspect="1"/>
          </p:cNvPicPr>
          <p:nvPr/>
        </p:nvPicPr>
        <p:blipFill>
          <a:blip r:embed="rId2"/>
          <a:stretch>
            <a:fillRect/>
          </a:stretch>
        </p:blipFill>
        <p:spPr>
          <a:xfrm>
            <a:off x="158253" y="1015986"/>
            <a:ext cx="4493342" cy="4458954"/>
          </a:xfrm>
          <a:prstGeom prst="rect">
            <a:avLst/>
          </a:prstGeom>
        </p:spPr>
      </p:pic>
    </p:spTree>
    <p:extLst>
      <p:ext uri="{BB962C8B-B14F-4D97-AF65-F5344CB8AC3E}">
        <p14:creationId xmlns:p14="http://schemas.microsoft.com/office/powerpoint/2010/main" val="238290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995467"/>
            <a:ext cx="9141397" cy="615553"/>
          </a:xfrm>
        </p:spPr>
        <p:txBody>
          <a:bodyPr/>
          <a:lstStyle/>
          <a:p>
            <a:r>
              <a:rPr lang="en-US" dirty="0"/>
              <a:t>Objectives Achieved</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2000" y="715963"/>
            <a:ext cx="5334000" cy="1189038"/>
          </a:xfrm>
        </p:spPr>
        <p:txBody>
          <a:bodyPr>
            <a:noAutofit/>
          </a:bodyPr>
          <a:lstStyle/>
          <a:p>
            <a:r>
              <a:rPr lang="en-US" sz="3200" dirty="0"/>
              <a:t>Combining two (or more) “weights layer(s)”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a:bodyPr>
          <a:lstStyle/>
          <a:p>
            <a:r>
              <a:rPr lang="en-US" altLang="en-US" b="0" dirty="0"/>
              <a:t>The code to compute the trajectory relies on weights layers.</a:t>
            </a:r>
            <a:endParaRPr lang="en-US" altLang="en-US" b="0" dirty="0">
              <a:solidFill>
                <a:schemeClr val="accent1"/>
              </a:solidFill>
            </a:endParaRPr>
          </a:p>
          <a:p>
            <a:r>
              <a:rPr lang="en-US" altLang="en-US" b="0" dirty="0"/>
              <a:t>These have the edge costs to be added.</a:t>
            </a:r>
          </a:p>
          <a:p>
            <a:r>
              <a:rPr lang="en-US" altLang="en-US" b="0" dirty="0"/>
              <a:t>All computation is vectorized and be simply superimposed using some function, most simply addition.</a:t>
            </a:r>
          </a:p>
        </p:txBody>
      </p:sp>
      <p:pic>
        <p:nvPicPr>
          <p:cNvPr id="4" name="Picture 3">
            <a:extLst>
              <a:ext uri="{FF2B5EF4-FFF2-40B4-BE49-F238E27FC236}">
                <a16:creationId xmlns:a16="http://schemas.microsoft.com/office/drawing/2014/main" id="{DF5FC4EC-1A38-7F0B-0D3B-29F27726636F}"/>
              </a:ext>
            </a:extLst>
          </p:cNvPr>
          <p:cNvPicPr>
            <a:picLocks noChangeAspect="1"/>
          </p:cNvPicPr>
          <p:nvPr/>
        </p:nvPicPr>
        <p:blipFill>
          <a:blip r:embed="rId3"/>
          <a:stretch>
            <a:fillRect/>
          </a:stretch>
        </p:blipFill>
        <p:spPr>
          <a:xfrm>
            <a:off x="5942886" y="715962"/>
            <a:ext cx="5487114" cy="47958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1D5C2-EC24-1AD0-1A66-1883BDAB02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9C18C7-F3EB-B379-3346-1F91EFBA02C7}"/>
              </a:ext>
            </a:extLst>
          </p:cNvPr>
          <p:cNvSpPr>
            <a:spLocks noGrp="1"/>
          </p:cNvSpPr>
          <p:nvPr>
            <p:ph type="title"/>
          </p:nvPr>
        </p:nvSpPr>
        <p:spPr>
          <a:xfrm>
            <a:off x="1525301" y="2422134"/>
            <a:ext cx="9141397" cy="1231106"/>
          </a:xfrm>
        </p:spPr>
        <p:txBody>
          <a:bodyPr/>
          <a:lstStyle/>
          <a:p>
            <a:r>
              <a:rPr lang="en-US" dirty="0"/>
              <a:t>Now we have the nodes and the edges costs</a:t>
            </a:r>
          </a:p>
        </p:txBody>
      </p:sp>
      <p:sp>
        <p:nvSpPr>
          <p:cNvPr id="6" name="Text Placeholder 5">
            <a:extLst>
              <a:ext uri="{FF2B5EF4-FFF2-40B4-BE49-F238E27FC236}">
                <a16:creationId xmlns:a16="http://schemas.microsoft.com/office/drawing/2014/main" id="{8D3A0D38-8EE7-AD4A-145C-D096840C296C}"/>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37957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D2ABC-4376-F986-DE05-6D901225ED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C3D645-E339-C51E-78F5-0482EFC50771}"/>
              </a:ext>
            </a:extLst>
          </p:cNvPr>
          <p:cNvSpPr>
            <a:spLocks noGrp="1"/>
          </p:cNvSpPr>
          <p:nvPr>
            <p:ph type="title"/>
          </p:nvPr>
        </p:nvSpPr>
        <p:spPr>
          <a:xfrm>
            <a:off x="1525301" y="1717696"/>
            <a:ext cx="9141397" cy="3077766"/>
          </a:xfrm>
        </p:spPr>
        <p:txBody>
          <a:bodyPr/>
          <a:lstStyle/>
          <a:p>
            <a:r>
              <a:rPr lang="en-US" dirty="0"/>
              <a:t>We would apply Dijkstra to calculate the optimal path.</a:t>
            </a:r>
            <a:br>
              <a:rPr lang="en-US" dirty="0"/>
            </a:br>
            <a:br>
              <a:rPr lang="en-US" dirty="0"/>
            </a:br>
            <a:r>
              <a:rPr lang="en-US" dirty="0"/>
              <a:t>(All edges costs are constrained to non-negative numbers)</a:t>
            </a:r>
          </a:p>
        </p:txBody>
      </p:sp>
    </p:spTree>
    <p:extLst>
      <p:ext uri="{BB962C8B-B14F-4D97-AF65-F5344CB8AC3E}">
        <p14:creationId xmlns:p14="http://schemas.microsoft.com/office/powerpoint/2010/main" val="264293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23797-998C-19A3-BFE9-48886EA5D0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459C5E-2DCE-72D1-E290-45F4426DF303}"/>
              </a:ext>
            </a:extLst>
          </p:cNvPr>
          <p:cNvSpPr>
            <a:spLocks noGrp="1"/>
          </p:cNvSpPr>
          <p:nvPr>
            <p:ph type="title"/>
          </p:nvPr>
        </p:nvSpPr>
        <p:spPr>
          <a:xfrm>
            <a:off x="762000" y="715963"/>
            <a:ext cx="5334000" cy="1189038"/>
          </a:xfrm>
        </p:spPr>
        <p:txBody>
          <a:bodyPr/>
          <a:lstStyle/>
          <a:p>
            <a:r>
              <a:rPr lang="en-US" dirty="0"/>
              <a:t>Avoiding Danger Zones</a:t>
            </a:r>
          </a:p>
        </p:txBody>
      </p:sp>
      <p:sp>
        <p:nvSpPr>
          <p:cNvPr id="9219" name="Rectangle 8">
            <a:extLst>
              <a:ext uri="{FF2B5EF4-FFF2-40B4-BE49-F238E27FC236}">
                <a16:creationId xmlns:a16="http://schemas.microsoft.com/office/drawing/2014/main" id="{63331249-51DE-A3F0-1324-479B76889B06}"/>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a:bodyPr>
          <a:lstStyle/>
          <a:p>
            <a:r>
              <a:rPr lang="en-US" altLang="en-US" b="0" dirty="0"/>
              <a:t>The code to compute the trajectory relies on weights layers.</a:t>
            </a:r>
            <a:endParaRPr lang="en-US" altLang="en-US" b="0" dirty="0">
              <a:solidFill>
                <a:schemeClr val="accent1"/>
              </a:solidFill>
            </a:endParaRPr>
          </a:p>
          <a:p>
            <a:r>
              <a:rPr lang="en-US" altLang="en-US" b="0" dirty="0"/>
              <a:t>These have the edge costs to be added.</a:t>
            </a:r>
          </a:p>
          <a:p>
            <a:r>
              <a:rPr lang="en-US" altLang="en-US" b="0" dirty="0"/>
              <a:t>All computation is vectorized and be simply superimposed using some function, most simply addition.</a:t>
            </a:r>
          </a:p>
        </p:txBody>
      </p:sp>
      <p:pic>
        <p:nvPicPr>
          <p:cNvPr id="4" name="Picture 3">
            <a:extLst>
              <a:ext uri="{FF2B5EF4-FFF2-40B4-BE49-F238E27FC236}">
                <a16:creationId xmlns:a16="http://schemas.microsoft.com/office/drawing/2014/main" id="{A2635D97-CAE6-4DBD-3FA6-0DE444EBD6D2}"/>
              </a:ext>
            </a:extLst>
          </p:cNvPr>
          <p:cNvPicPr>
            <a:picLocks noChangeAspect="1"/>
          </p:cNvPicPr>
          <p:nvPr/>
        </p:nvPicPr>
        <p:blipFill>
          <a:blip r:embed="rId3"/>
          <a:stretch>
            <a:fillRect/>
          </a:stretch>
        </p:blipFill>
        <p:spPr>
          <a:xfrm>
            <a:off x="5942886" y="715962"/>
            <a:ext cx="5487114" cy="4795824"/>
          </a:xfrm>
          <a:prstGeom prst="rect">
            <a:avLst/>
          </a:prstGeom>
        </p:spPr>
      </p:pic>
    </p:spTree>
    <p:extLst>
      <p:ext uri="{BB962C8B-B14F-4D97-AF65-F5344CB8AC3E}">
        <p14:creationId xmlns:p14="http://schemas.microsoft.com/office/powerpoint/2010/main" val="124058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60D45-05D5-1B83-E361-94582858CE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3EE486-9332-059C-4C44-70768CE0D9F2}"/>
              </a:ext>
            </a:extLst>
          </p:cNvPr>
          <p:cNvSpPr>
            <a:spLocks noGrp="1"/>
          </p:cNvSpPr>
          <p:nvPr>
            <p:ph type="title"/>
          </p:nvPr>
        </p:nvSpPr>
        <p:spPr>
          <a:xfrm>
            <a:off x="762000" y="715963"/>
            <a:ext cx="5334000" cy="1189038"/>
          </a:xfrm>
        </p:spPr>
        <p:txBody>
          <a:bodyPr/>
          <a:lstStyle/>
          <a:p>
            <a:r>
              <a:rPr lang="en-US" dirty="0"/>
              <a:t>Affinity Points</a:t>
            </a:r>
          </a:p>
        </p:txBody>
      </p:sp>
      <p:sp>
        <p:nvSpPr>
          <p:cNvPr id="9219" name="Rectangle 8">
            <a:extLst>
              <a:ext uri="{FF2B5EF4-FFF2-40B4-BE49-F238E27FC236}">
                <a16:creationId xmlns:a16="http://schemas.microsoft.com/office/drawing/2014/main" id="{E11E5159-AD0F-C77C-4CB7-84B91FB3A751}"/>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a:bodyPr>
          <a:lstStyle/>
          <a:p>
            <a:r>
              <a:rPr lang="en-US" altLang="en-US" b="0" dirty="0"/>
              <a:t>The code to compute the trajectory relies on weights layers.</a:t>
            </a:r>
            <a:endParaRPr lang="en-US" altLang="en-US" b="0" dirty="0">
              <a:solidFill>
                <a:schemeClr val="accent1"/>
              </a:solidFill>
            </a:endParaRPr>
          </a:p>
          <a:p>
            <a:r>
              <a:rPr lang="en-US" altLang="en-US" b="0" dirty="0"/>
              <a:t>These have the edge costs to be added.</a:t>
            </a:r>
          </a:p>
          <a:p>
            <a:r>
              <a:rPr lang="en-US" altLang="en-US" b="0" dirty="0"/>
              <a:t>All computation is vectorized and be simply superimposed using some function, most simply addition.</a:t>
            </a:r>
          </a:p>
        </p:txBody>
      </p:sp>
      <p:pic>
        <p:nvPicPr>
          <p:cNvPr id="4" name="Picture 3">
            <a:extLst>
              <a:ext uri="{FF2B5EF4-FFF2-40B4-BE49-F238E27FC236}">
                <a16:creationId xmlns:a16="http://schemas.microsoft.com/office/drawing/2014/main" id="{661E171A-E3F8-0904-F7D7-F36C1DD097BB}"/>
              </a:ext>
            </a:extLst>
          </p:cNvPr>
          <p:cNvPicPr>
            <a:picLocks noChangeAspect="1"/>
          </p:cNvPicPr>
          <p:nvPr/>
        </p:nvPicPr>
        <p:blipFill>
          <a:blip r:embed="rId3"/>
          <a:stretch>
            <a:fillRect/>
          </a:stretch>
        </p:blipFill>
        <p:spPr>
          <a:xfrm>
            <a:off x="5942886" y="715962"/>
            <a:ext cx="5487114" cy="4795824"/>
          </a:xfrm>
          <a:prstGeom prst="rect">
            <a:avLst/>
          </a:prstGeom>
        </p:spPr>
      </p:pic>
    </p:spTree>
    <p:extLst>
      <p:ext uri="{BB962C8B-B14F-4D97-AF65-F5344CB8AC3E}">
        <p14:creationId xmlns:p14="http://schemas.microsoft.com/office/powerpoint/2010/main" val="151827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986-960A-6442-D782-78C1E4D24B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493FD6-FA09-92F7-01DE-54E333008957}"/>
              </a:ext>
            </a:extLst>
          </p:cNvPr>
          <p:cNvSpPr>
            <a:spLocks noGrp="1"/>
          </p:cNvSpPr>
          <p:nvPr>
            <p:ph type="title"/>
          </p:nvPr>
        </p:nvSpPr>
        <p:spPr>
          <a:xfrm>
            <a:off x="800100" y="204686"/>
            <a:ext cx="10591800" cy="646332"/>
          </a:xfrm>
        </p:spPr>
        <p:txBody>
          <a:bodyPr/>
          <a:lstStyle/>
          <a:p>
            <a:r>
              <a:rPr lang="en-US" sz="3600" dirty="0"/>
              <a:t>Processing Raster Data from CRISM Dataset</a:t>
            </a:r>
            <a:br>
              <a:rPr lang="en-US" sz="3600" dirty="0"/>
            </a:br>
            <a:r>
              <a:rPr lang="en-US" sz="3600" dirty="0"/>
              <a:t>Using Image Processing</a:t>
            </a:r>
          </a:p>
        </p:txBody>
      </p:sp>
      <p:sp>
        <p:nvSpPr>
          <p:cNvPr id="3" name="Table Placeholder 2">
            <a:extLst>
              <a:ext uri="{FF2B5EF4-FFF2-40B4-BE49-F238E27FC236}">
                <a16:creationId xmlns:a16="http://schemas.microsoft.com/office/drawing/2014/main" id="{87CDC3B4-CA0A-4CBD-22D8-E46E22C843B0}"/>
              </a:ext>
            </a:extLst>
          </p:cNvPr>
          <p:cNvSpPr>
            <a:spLocks noGrp="1"/>
          </p:cNvSpPr>
          <p:nvPr>
            <p:ph type="tbl" sz="quarter" idx="12"/>
          </p:nvPr>
        </p:nvSpPr>
        <p:spPr>
          <a:xfrm>
            <a:off x="800100" y="1214481"/>
            <a:ext cx="10667999" cy="554661"/>
          </a:xfrm>
        </p:spPr>
        <p:txBody>
          <a:bodyPr/>
          <a:lstStyle/>
          <a:p>
            <a:r>
              <a:rPr lang="en-US" dirty="0"/>
              <a:t>Let’s look at this beautiful image of a region in Mars at the coordinates:	</a:t>
            </a:r>
            <a:r>
              <a:rPr lang="en-IN" dirty="0">
                <a:solidFill>
                  <a:srgbClr val="002060"/>
                </a:solidFill>
              </a:rPr>
              <a:t>18.69° 𝐿𝐴𝑇, 78.15° 𝐿𝑂</a:t>
            </a:r>
            <a:r>
              <a:rPr lang="en-IN" i="1" dirty="0">
                <a:solidFill>
                  <a:srgbClr val="002060"/>
                </a:solidFill>
              </a:rPr>
              <a:t>N</a:t>
            </a:r>
          </a:p>
          <a:p>
            <a:endParaRPr lang="en-IN" i="1" dirty="0"/>
          </a:p>
        </p:txBody>
      </p:sp>
      <p:pic>
        <p:nvPicPr>
          <p:cNvPr id="7" name="Picture 6" descr="A close up of a colorful surface&#10;&#10;Description automatically generated">
            <a:extLst>
              <a:ext uri="{FF2B5EF4-FFF2-40B4-BE49-F238E27FC236}">
                <a16:creationId xmlns:a16="http://schemas.microsoft.com/office/drawing/2014/main" id="{2F862937-651E-ADE0-FB0B-325212342311}"/>
              </a:ext>
            </a:extLst>
          </p:cNvPr>
          <p:cNvPicPr>
            <a:picLocks noChangeAspect="1"/>
          </p:cNvPicPr>
          <p:nvPr/>
        </p:nvPicPr>
        <p:blipFill>
          <a:blip r:embed="rId3"/>
          <a:stretch>
            <a:fillRect/>
          </a:stretch>
        </p:blipFill>
        <p:spPr>
          <a:xfrm>
            <a:off x="875071" y="1604534"/>
            <a:ext cx="9861755" cy="3908485"/>
          </a:xfrm>
          <a:prstGeom prst="rect">
            <a:avLst/>
          </a:prstGeom>
        </p:spPr>
      </p:pic>
    </p:spTree>
    <p:extLst>
      <p:ext uri="{BB962C8B-B14F-4D97-AF65-F5344CB8AC3E}">
        <p14:creationId xmlns:p14="http://schemas.microsoft.com/office/powerpoint/2010/main" val="342038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E7FAB-7869-7E1B-6D3E-5729589636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178E9A-37FA-AE0E-2994-FE6A261BB885}"/>
              </a:ext>
            </a:extLst>
          </p:cNvPr>
          <p:cNvSpPr>
            <a:spLocks noGrp="1"/>
          </p:cNvSpPr>
          <p:nvPr>
            <p:ph type="title"/>
          </p:nvPr>
        </p:nvSpPr>
        <p:spPr>
          <a:xfrm>
            <a:off x="800100" y="204686"/>
            <a:ext cx="10591800" cy="646332"/>
          </a:xfrm>
        </p:spPr>
        <p:txBody>
          <a:bodyPr/>
          <a:lstStyle/>
          <a:p>
            <a:r>
              <a:rPr lang="en-US" sz="3600" dirty="0"/>
              <a:t>CRISM Data for ICE deposits</a:t>
            </a:r>
          </a:p>
        </p:txBody>
      </p:sp>
      <p:sp>
        <p:nvSpPr>
          <p:cNvPr id="3" name="Table Placeholder 2">
            <a:extLst>
              <a:ext uri="{FF2B5EF4-FFF2-40B4-BE49-F238E27FC236}">
                <a16:creationId xmlns:a16="http://schemas.microsoft.com/office/drawing/2014/main" id="{1FE03C79-FAFC-5B0A-85BD-2FECDB48885C}"/>
              </a:ext>
            </a:extLst>
          </p:cNvPr>
          <p:cNvSpPr>
            <a:spLocks noGrp="1"/>
          </p:cNvSpPr>
          <p:nvPr>
            <p:ph type="tbl" sz="quarter" idx="12"/>
          </p:nvPr>
        </p:nvSpPr>
        <p:spPr>
          <a:xfrm>
            <a:off x="800100" y="1049873"/>
            <a:ext cx="10667999" cy="554661"/>
          </a:xfrm>
        </p:spPr>
        <p:txBody>
          <a:bodyPr/>
          <a:lstStyle/>
          <a:p>
            <a:r>
              <a:rPr lang="en-US" dirty="0"/>
              <a:t>Let’s look at this beautiful image of a region in Mars at the coordinates:	</a:t>
            </a:r>
            <a:r>
              <a:rPr lang="en-IN" dirty="0">
                <a:solidFill>
                  <a:srgbClr val="002060"/>
                </a:solidFill>
              </a:rPr>
              <a:t>18.69° 𝐿𝐴𝑇, 78.15° 𝐿𝑂</a:t>
            </a:r>
            <a:r>
              <a:rPr lang="en-IN" i="1" dirty="0">
                <a:solidFill>
                  <a:srgbClr val="002060"/>
                </a:solidFill>
              </a:rPr>
              <a:t>N</a:t>
            </a:r>
          </a:p>
          <a:p>
            <a:endParaRPr lang="en-IN" i="1" dirty="0"/>
          </a:p>
        </p:txBody>
      </p:sp>
      <p:pic>
        <p:nvPicPr>
          <p:cNvPr id="7" name="Picture 6" descr="A close up of a colorful surface&#10;&#10;Description automatically generated">
            <a:extLst>
              <a:ext uri="{FF2B5EF4-FFF2-40B4-BE49-F238E27FC236}">
                <a16:creationId xmlns:a16="http://schemas.microsoft.com/office/drawing/2014/main" id="{60E705C2-4938-1FF5-BFB2-7F676D7E3CD5}"/>
              </a:ext>
            </a:extLst>
          </p:cNvPr>
          <p:cNvPicPr>
            <a:picLocks noChangeAspect="1"/>
          </p:cNvPicPr>
          <p:nvPr/>
        </p:nvPicPr>
        <p:blipFill>
          <a:blip r:embed="rId3"/>
          <a:stretch>
            <a:fillRect/>
          </a:stretch>
        </p:blipFill>
        <p:spPr>
          <a:xfrm>
            <a:off x="875071" y="1604534"/>
            <a:ext cx="9861755" cy="3908485"/>
          </a:xfrm>
          <a:prstGeom prst="rect">
            <a:avLst/>
          </a:prstGeom>
        </p:spPr>
      </p:pic>
      <p:pic>
        <p:nvPicPr>
          <p:cNvPr id="5" name="Picture 4" descr="A blue and grey background with a red cross&#10;&#10;Description automatically generated">
            <a:extLst>
              <a:ext uri="{FF2B5EF4-FFF2-40B4-BE49-F238E27FC236}">
                <a16:creationId xmlns:a16="http://schemas.microsoft.com/office/drawing/2014/main" id="{77FC7FD2-485C-BA9C-AE95-5BA14ABEC628}"/>
              </a:ext>
            </a:extLst>
          </p:cNvPr>
          <p:cNvPicPr>
            <a:picLocks noChangeAspect="1"/>
          </p:cNvPicPr>
          <p:nvPr/>
        </p:nvPicPr>
        <p:blipFill>
          <a:blip r:embed="rId4">
            <a:alphaModFix/>
          </a:blip>
          <a:stretch>
            <a:fillRect/>
          </a:stretch>
        </p:blipFill>
        <p:spPr>
          <a:xfrm>
            <a:off x="2742380" y="1803389"/>
            <a:ext cx="8069417" cy="6100540"/>
          </a:xfrm>
          <a:prstGeom prst="rect">
            <a:avLst/>
          </a:prstGeom>
        </p:spPr>
      </p:pic>
    </p:spTree>
    <p:extLst>
      <p:ext uri="{BB962C8B-B14F-4D97-AF65-F5344CB8AC3E}">
        <p14:creationId xmlns:p14="http://schemas.microsoft.com/office/powerpoint/2010/main" val="245062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1AFB0-3C3F-2402-B9D8-CB4FFBA0DC5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1068FD-0FD8-617D-3208-A8AB227308C6}"/>
              </a:ext>
            </a:extLst>
          </p:cNvPr>
          <p:cNvSpPr>
            <a:spLocks noGrp="1"/>
          </p:cNvSpPr>
          <p:nvPr>
            <p:ph type="title"/>
          </p:nvPr>
        </p:nvSpPr>
        <p:spPr>
          <a:xfrm>
            <a:off x="800100" y="204686"/>
            <a:ext cx="10591800" cy="646332"/>
          </a:xfrm>
        </p:spPr>
        <p:txBody>
          <a:bodyPr/>
          <a:lstStyle/>
          <a:p>
            <a:r>
              <a:rPr lang="en-US" sz="3600" dirty="0"/>
              <a:t>CRISM Data for ICE deposits</a:t>
            </a:r>
          </a:p>
        </p:txBody>
      </p:sp>
      <p:sp>
        <p:nvSpPr>
          <p:cNvPr id="3" name="Table Placeholder 2">
            <a:extLst>
              <a:ext uri="{FF2B5EF4-FFF2-40B4-BE49-F238E27FC236}">
                <a16:creationId xmlns:a16="http://schemas.microsoft.com/office/drawing/2014/main" id="{90F5C201-D102-0DF9-A882-A8098554F583}"/>
              </a:ext>
            </a:extLst>
          </p:cNvPr>
          <p:cNvSpPr>
            <a:spLocks noGrp="1"/>
          </p:cNvSpPr>
          <p:nvPr>
            <p:ph type="tbl" sz="quarter" idx="12"/>
          </p:nvPr>
        </p:nvSpPr>
        <p:spPr>
          <a:xfrm>
            <a:off x="800100" y="1049873"/>
            <a:ext cx="10667999" cy="554661"/>
          </a:xfrm>
        </p:spPr>
        <p:txBody>
          <a:bodyPr/>
          <a:lstStyle/>
          <a:p>
            <a:r>
              <a:rPr lang="en-US" dirty="0"/>
              <a:t>The ice deposits layer is in blue.</a:t>
            </a:r>
            <a:endParaRPr lang="en-IN" i="1" dirty="0">
              <a:solidFill>
                <a:srgbClr val="002060"/>
              </a:solidFill>
            </a:endParaRPr>
          </a:p>
          <a:p>
            <a:endParaRPr lang="en-IN" i="1" dirty="0"/>
          </a:p>
        </p:txBody>
      </p:sp>
      <p:pic>
        <p:nvPicPr>
          <p:cNvPr id="7" name="Picture 6" descr="A close up of a colorful surface&#10;&#10;Description automatically generated">
            <a:extLst>
              <a:ext uri="{FF2B5EF4-FFF2-40B4-BE49-F238E27FC236}">
                <a16:creationId xmlns:a16="http://schemas.microsoft.com/office/drawing/2014/main" id="{371C60EB-4E5B-F6BF-EE71-955B66F1DBB4}"/>
              </a:ext>
            </a:extLst>
          </p:cNvPr>
          <p:cNvPicPr>
            <a:picLocks noChangeAspect="1"/>
          </p:cNvPicPr>
          <p:nvPr/>
        </p:nvPicPr>
        <p:blipFill>
          <a:blip r:embed="rId3"/>
          <a:stretch>
            <a:fillRect/>
          </a:stretch>
        </p:blipFill>
        <p:spPr>
          <a:xfrm>
            <a:off x="875071" y="1604534"/>
            <a:ext cx="9861755" cy="3908485"/>
          </a:xfrm>
          <a:prstGeom prst="rect">
            <a:avLst/>
          </a:prstGeom>
        </p:spPr>
      </p:pic>
      <p:pic>
        <p:nvPicPr>
          <p:cNvPr id="5" name="Picture 4" descr="A blue and grey background with a red cross&#10;&#10;Description automatically generated">
            <a:extLst>
              <a:ext uri="{FF2B5EF4-FFF2-40B4-BE49-F238E27FC236}">
                <a16:creationId xmlns:a16="http://schemas.microsoft.com/office/drawing/2014/main" id="{78283E24-19BE-D8A2-8EC5-2A4C3703A580}"/>
              </a:ext>
            </a:extLst>
          </p:cNvPr>
          <p:cNvPicPr>
            <a:picLocks noChangeAspect="1"/>
          </p:cNvPicPr>
          <p:nvPr/>
        </p:nvPicPr>
        <p:blipFill>
          <a:blip r:embed="rId4">
            <a:alphaModFix/>
          </a:blip>
          <a:stretch>
            <a:fillRect/>
          </a:stretch>
        </p:blipFill>
        <p:spPr>
          <a:xfrm>
            <a:off x="2742380" y="1803389"/>
            <a:ext cx="8069417" cy="6100540"/>
          </a:xfrm>
          <a:prstGeom prst="rect">
            <a:avLst/>
          </a:prstGeom>
        </p:spPr>
      </p:pic>
    </p:spTree>
    <p:extLst>
      <p:ext uri="{BB962C8B-B14F-4D97-AF65-F5344CB8AC3E}">
        <p14:creationId xmlns:p14="http://schemas.microsoft.com/office/powerpoint/2010/main" val="304691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3FD9E-1777-5D74-6701-E1D411D327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894F81F-2674-B23E-DF62-3A444F8EBF71}"/>
              </a:ext>
            </a:extLst>
          </p:cNvPr>
          <p:cNvSpPr>
            <a:spLocks noGrp="1"/>
          </p:cNvSpPr>
          <p:nvPr>
            <p:ph type="title"/>
          </p:nvPr>
        </p:nvSpPr>
        <p:spPr>
          <a:xfrm>
            <a:off x="800100" y="204686"/>
            <a:ext cx="10591800" cy="646332"/>
          </a:xfrm>
        </p:spPr>
        <p:txBody>
          <a:bodyPr/>
          <a:lstStyle/>
          <a:p>
            <a:r>
              <a:rPr lang="en-US" sz="3600" dirty="0"/>
              <a:t>CRISM Data for ICE deposits</a:t>
            </a:r>
          </a:p>
        </p:txBody>
      </p:sp>
      <p:sp>
        <p:nvSpPr>
          <p:cNvPr id="3" name="Table Placeholder 2">
            <a:extLst>
              <a:ext uri="{FF2B5EF4-FFF2-40B4-BE49-F238E27FC236}">
                <a16:creationId xmlns:a16="http://schemas.microsoft.com/office/drawing/2014/main" id="{F4143D44-6B41-45A9-03A0-0001F1FEDA42}"/>
              </a:ext>
            </a:extLst>
          </p:cNvPr>
          <p:cNvSpPr>
            <a:spLocks noGrp="1"/>
          </p:cNvSpPr>
          <p:nvPr>
            <p:ph type="tbl" sz="quarter" idx="12"/>
          </p:nvPr>
        </p:nvSpPr>
        <p:spPr>
          <a:xfrm>
            <a:off x="800100" y="1049873"/>
            <a:ext cx="10667999" cy="554661"/>
          </a:xfrm>
        </p:spPr>
        <p:txBody>
          <a:bodyPr/>
          <a:lstStyle/>
          <a:p>
            <a:r>
              <a:rPr lang="en-US" dirty="0"/>
              <a:t>Grayscale version of the image</a:t>
            </a:r>
            <a:endParaRPr lang="en-IN" i="1" dirty="0">
              <a:solidFill>
                <a:srgbClr val="002060"/>
              </a:solidFill>
            </a:endParaRPr>
          </a:p>
          <a:p>
            <a:endParaRPr lang="en-IN" i="1" dirty="0"/>
          </a:p>
        </p:txBody>
      </p:sp>
      <p:pic>
        <p:nvPicPr>
          <p:cNvPr id="6" name="Picture 5">
            <a:extLst>
              <a:ext uri="{FF2B5EF4-FFF2-40B4-BE49-F238E27FC236}">
                <a16:creationId xmlns:a16="http://schemas.microsoft.com/office/drawing/2014/main" id="{C6AC8FE7-03BA-67E2-5163-289B452DCB82}"/>
              </a:ext>
            </a:extLst>
          </p:cNvPr>
          <p:cNvPicPr>
            <a:picLocks noChangeAspect="1"/>
          </p:cNvPicPr>
          <p:nvPr/>
        </p:nvPicPr>
        <p:blipFill>
          <a:blip r:embed="rId3"/>
          <a:stretch>
            <a:fillRect/>
          </a:stretch>
        </p:blipFill>
        <p:spPr>
          <a:xfrm>
            <a:off x="1439197" y="1604534"/>
            <a:ext cx="8373644" cy="4734586"/>
          </a:xfrm>
          <a:prstGeom prst="rect">
            <a:avLst/>
          </a:prstGeom>
        </p:spPr>
      </p:pic>
    </p:spTree>
    <p:extLst>
      <p:ext uri="{BB962C8B-B14F-4D97-AF65-F5344CB8AC3E}">
        <p14:creationId xmlns:p14="http://schemas.microsoft.com/office/powerpoint/2010/main" val="337178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8AED8-7120-06AB-96CE-6C96C40216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C115E3-4AAB-8028-7194-52A44C6C49D2}"/>
              </a:ext>
            </a:extLst>
          </p:cNvPr>
          <p:cNvSpPr>
            <a:spLocks noGrp="1"/>
          </p:cNvSpPr>
          <p:nvPr>
            <p:ph type="title"/>
          </p:nvPr>
        </p:nvSpPr>
        <p:spPr>
          <a:xfrm>
            <a:off x="800100" y="204686"/>
            <a:ext cx="10591800" cy="646332"/>
          </a:xfrm>
        </p:spPr>
        <p:txBody>
          <a:bodyPr/>
          <a:lstStyle/>
          <a:p>
            <a:r>
              <a:rPr lang="en-US" sz="3600" dirty="0"/>
              <a:t>Image Processing of CRISM data: Step 1</a:t>
            </a:r>
          </a:p>
        </p:txBody>
      </p:sp>
      <p:sp>
        <p:nvSpPr>
          <p:cNvPr id="3" name="Table Placeholder 2">
            <a:extLst>
              <a:ext uri="{FF2B5EF4-FFF2-40B4-BE49-F238E27FC236}">
                <a16:creationId xmlns:a16="http://schemas.microsoft.com/office/drawing/2014/main" id="{A8C3EDC4-854B-A66E-85A3-C4C4E661BC7E}"/>
              </a:ext>
            </a:extLst>
          </p:cNvPr>
          <p:cNvSpPr>
            <a:spLocks noGrp="1"/>
          </p:cNvSpPr>
          <p:nvPr>
            <p:ph type="tbl" sz="quarter" idx="12"/>
          </p:nvPr>
        </p:nvSpPr>
        <p:spPr>
          <a:xfrm>
            <a:off x="800100" y="1049873"/>
            <a:ext cx="10667999" cy="554661"/>
          </a:xfrm>
        </p:spPr>
        <p:txBody>
          <a:bodyPr/>
          <a:lstStyle/>
          <a:p>
            <a:r>
              <a:rPr lang="en-IN" dirty="0">
                <a:solidFill>
                  <a:srgbClr val="002060"/>
                </a:solidFill>
              </a:rPr>
              <a:t>Threshold applied on the image to get the significant regions.</a:t>
            </a:r>
          </a:p>
          <a:p>
            <a:endParaRPr lang="en-IN" i="1" dirty="0"/>
          </a:p>
        </p:txBody>
      </p:sp>
      <p:pic>
        <p:nvPicPr>
          <p:cNvPr id="5" name="Picture 4">
            <a:extLst>
              <a:ext uri="{FF2B5EF4-FFF2-40B4-BE49-F238E27FC236}">
                <a16:creationId xmlns:a16="http://schemas.microsoft.com/office/drawing/2014/main" id="{9BF0B83A-125A-CD75-BED4-C5D70D24091D}"/>
              </a:ext>
            </a:extLst>
          </p:cNvPr>
          <p:cNvPicPr>
            <a:picLocks noChangeAspect="1"/>
          </p:cNvPicPr>
          <p:nvPr/>
        </p:nvPicPr>
        <p:blipFill>
          <a:blip r:embed="rId3"/>
          <a:stretch>
            <a:fillRect/>
          </a:stretch>
        </p:blipFill>
        <p:spPr>
          <a:xfrm>
            <a:off x="3097270" y="1604534"/>
            <a:ext cx="5997460" cy="3985605"/>
          </a:xfrm>
          <a:prstGeom prst="rect">
            <a:avLst/>
          </a:prstGeom>
        </p:spPr>
      </p:pic>
    </p:spTree>
    <p:extLst>
      <p:ext uri="{BB962C8B-B14F-4D97-AF65-F5344CB8AC3E}">
        <p14:creationId xmlns:p14="http://schemas.microsoft.com/office/powerpoint/2010/main" val="52353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Objectives Achieved</a:t>
            </a:r>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0" y="1432562"/>
            <a:ext cx="10667999" cy="1158237"/>
          </a:xfrm>
        </p:spPr>
        <p:txBody>
          <a:bodyPr/>
          <a:lstStyle/>
          <a:p>
            <a:r>
              <a:rPr lang="en-US" altLang="en-US" dirty="0"/>
              <a:t>These are the objectives I achieved till mid evaluation.</a:t>
            </a:r>
          </a:p>
        </p:txBody>
      </p:sp>
      <p:sp>
        <p:nvSpPr>
          <p:cNvPr id="3" name="Table Placeholder 2">
            <a:extLst>
              <a:ext uri="{FF2B5EF4-FFF2-40B4-BE49-F238E27FC236}">
                <a16:creationId xmlns:a16="http://schemas.microsoft.com/office/drawing/2014/main" id="{84E83F71-2D49-41DA-8297-56EAE891C142}"/>
              </a:ext>
            </a:extLst>
          </p:cNvPr>
          <p:cNvSpPr>
            <a:spLocks noGrp="1"/>
          </p:cNvSpPr>
          <p:nvPr>
            <p:ph type="tbl" sz="quarter" idx="12"/>
          </p:nvPr>
        </p:nvSpPr>
        <p:spPr/>
        <p:txBody>
          <a:bodyPr/>
          <a:lstStyle/>
          <a:p>
            <a:pPr marL="342900" indent="-342900">
              <a:buAutoNum type="arabicPeriod"/>
            </a:pPr>
            <a:r>
              <a:rPr lang="en-US" dirty="0"/>
              <a:t>Find and establish a suitable CRS for Mars. (CRS = Coordinate Reference System)</a:t>
            </a:r>
          </a:p>
          <a:p>
            <a:pPr marL="342900" indent="-342900">
              <a:buAutoNum type="arabicPeriod"/>
            </a:pPr>
            <a:r>
              <a:rPr lang="en-US" dirty="0"/>
              <a:t>Find necessary data and extract out useful information from them. </a:t>
            </a:r>
          </a:p>
          <a:p>
            <a:pPr marL="342900" indent="-342900">
              <a:buAutoNum type="arabicPeriod"/>
            </a:pPr>
            <a:r>
              <a:rPr lang="en-US" dirty="0"/>
              <a:t>Using a DTM of a particular region of Mars, find a suitable movement directions given a start point based on only the slope data.  (dropped this method in the final submission)</a:t>
            </a:r>
          </a:p>
          <a:p>
            <a:pPr marL="342900" indent="-342900">
              <a:buFont typeface="Arial" panose="020B0604020202020204" pitchFamily="34" charset="0"/>
              <a:buAutoNum type="arabicPeriod"/>
            </a:pPr>
            <a:r>
              <a:rPr lang="en-US" dirty="0"/>
              <a:t>Using the movement directions and the slope data, establish a means of finding a least cost trajectory given a start point. This establishes a good base over which I can put more constraints. (dropped this method in the final submission)</a:t>
            </a:r>
          </a:p>
          <a:p>
            <a:pPr marL="342900" indent="-342900">
              <a:buAutoNum type="arabicPeriod"/>
            </a:pPr>
            <a:endParaRPr lang="en-IN" dirty="0"/>
          </a:p>
        </p:txBody>
      </p:sp>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4DBB6-3BF7-1629-7062-234094E743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BBD4F2-3051-534F-EDF0-5340146FB815}"/>
              </a:ext>
            </a:extLst>
          </p:cNvPr>
          <p:cNvSpPr>
            <a:spLocks noGrp="1"/>
          </p:cNvSpPr>
          <p:nvPr>
            <p:ph type="title"/>
          </p:nvPr>
        </p:nvSpPr>
        <p:spPr>
          <a:xfrm>
            <a:off x="800100" y="204686"/>
            <a:ext cx="10591800" cy="646332"/>
          </a:xfrm>
        </p:spPr>
        <p:txBody>
          <a:bodyPr/>
          <a:lstStyle/>
          <a:p>
            <a:r>
              <a:rPr lang="en-US" sz="3600" dirty="0"/>
              <a:t>Image Processing of CRISM data: Step 2</a:t>
            </a:r>
          </a:p>
        </p:txBody>
      </p:sp>
      <p:sp>
        <p:nvSpPr>
          <p:cNvPr id="3" name="Table Placeholder 2">
            <a:extLst>
              <a:ext uri="{FF2B5EF4-FFF2-40B4-BE49-F238E27FC236}">
                <a16:creationId xmlns:a16="http://schemas.microsoft.com/office/drawing/2014/main" id="{137072FF-BD06-0CFE-ECC6-FF87A66E7ADD}"/>
              </a:ext>
            </a:extLst>
          </p:cNvPr>
          <p:cNvSpPr>
            <a:spLocks noGrp="1"/>
          </p:cNvSpPr>
          <p:nvPr>
            <p:ph type="tbl" sz="quarter" idx="12"/>
          </p:nvPr>
        </p:nvSpPr>
        <p:spPr>
          <a:xfrm>
            <a:off x="800100" y="1049873"/>
            <a:ext cx="10667999" cy="554661"/>
          </a:xfrm>
        </p:spPr>
        <p:txBody>
          <a:bodyPr/>
          <a:lstStyle/>
          <a:p>
            <a:r>
              <a:rPr lang="en-IN" dirty="0">
                <a:solidFill>
                  <a:srgbClr val="002060"/>
                </a:solidFill>
              </a:rPr>
              <a:t>Closing morphological operation applied to get significant clusters</a:t>
            </a:r>
          </a:p>
          <a:p>
            <a:endParaRPr lang="en-IN" i="1" dirty="0"/>
          </a:p>
        </p:txBody>
      </p:sp>
      <p:pic>
        <p:nvPicPr>
          <p:cNvPr id="6" name="Picture 5" descr="A black background with white dots&#10;&#10;Description automatically generated">
            <a:extLst>
              <a:ext uri="{FF2B5EF4-FFF2-40B4-BE49-F238E27FC236}">
                <a16:creationId xmlns:a16="http://schemas.microsoft.com/office/drawing/2014/main" id="{CBC82693-0911-FA25-5C2C-F83FCDF31E3C}"/>
              </a:ext>
            </a:extLst>
          </p:cNvPr>
          <p:cNvPicPr>
            <a:picLocks noChangeAspect="1"/>
          </p:cNvPicPr>
          <p:nvPr/>
        </p:nvPicPr>
        <p:blipFill>
          <a:blip r:embed="rId3"/>
          <a:stretch>
            <a:fillRect/>
          </a:stretch>
        </p:blipFill>
        <p:spPr>
          <a:xfrm>
            <a:off x="2578856" y="1702856"/>
            <a:ext cx="6669330" cy="3763879"/>
          </a:xfrm>
          <a:prstGeom prst="rect">
            <a:avLst/>
          </a:prstGeom>
        </p:spPr>
      </p:pic>
    </p:spTree>
    <p:extLst>
      <p:ext uri="{BB962C8B-B14F-4D97-AF65-F5344CB8AC3E}">
        <p14:creationId xmlns:p14="http://schemas.microsoft.com/office/powerpoint/2010/main" val="112026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932B2-E48D-2B45-C0B3-25F1EB4CE8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7F2893-B728-57DF-B9D4-3B41E3881251}"/>
              </a:ext>
            </a:extLst>
          </p:cNvPr>
          <p:cNvSpPr>
            <a:spLocks noGrp="1"/>
          </p:cNvSpPr>
          <p:nvPr>
            <p:ph type="title"/>
          </p:nvPr>
        </p:nvSpPr>
        <p:spPr>
          <a:xfrm>
            <a:off x="800100" y="204686"/>
            <a:ext cx="10591800" cy="646332"/>
          </a:xfrm>
        </p:spPr>
        <p:txBody>
          <a:bodyPr/>
          <a:lstStyle/>
          <a:p>
            <a:r>
              <a:rPr lang="en-US" sz="3600" dirty="0"/>
              <a:t>Image Processing of CRISM data: Step 3</a:t>
            </a:r>
          </a:p>
        </p:txBody>
      </p:sp>
      <p:sp>
        <p:nvSpPr>
          <p:cNvPr id="3" name="Table Placeholder 2">
            <a:extLst>
              <a:ext uri="{FF2B5EF4-FFF2-40B4-BE49-F238E27FC236}">
                <a16:creationId xmlns:a16="http://schemas.microsoft.com/office/drawing/2014/main" id="{6D00D24C-D61C-04A3-CBBB-1DB01DE021FF}"/>
              </a:ext>
            </a:extLst>
          </p:cNvPr>
          <p:cNvSpPr>
            <a:spLocks noGrp="1"/>
          </p:cNvSpPr>
          <p:nvPr>
            <p:ph type="tbl" sz="quarter" idx="12"/>
          </p:nvPr>
        </p:nvSpPr>
        <p:spPr>
          <a:xfrm>
            <a:off x="800100" y="1049873"/>
            <a:ext cx="10667999" cy="554661"/>
          </a:xfrm>
        </p:spPr>
        <p:txBody>
          <a:bodyPr/>
          <a:lstStyle/>
          <a:p>
            <a:r>
              <a:rPr lang="en-IN" dirty="0">
                <a:solidFill>
                  <a:srgbClr val="002060"/>
                </a:solidFill>
              </a:rPr>
              <a:t>Hough Circles applied to get the coordinates.</a:t>
            </a:r>
          </a:p>
          <a:p>
            <a:endParaRPr lang="en-IN" i="1" dirty="0"/>
          </a:p>
        </p:txBody>
      </p:sp>
      <p:pic>
        <p:nvPicPr>
          <p:cNvPr id="5" name="Picture 4" descr="A black and white background with blue circles&#10;&#10;Description automatically generated">
            <a:extLst>
              <a:ext uri="{FF2B5EF4-FFF2-40B4-BE49-F238E27FC236}">
                <a16:creationId xmlns:a16="http://schemas.microsoft.com/office/drawing/2014/main" id="{EBF7084C-AB30-8FF6-0CDB-D9B0606651AA}"/>
              </a:ext>
            </a:extLst>
          </p:cNvPr>
          <p:cNvPicPr>
            <a:picLocks noChangeAspect="1"/>
          </p:cNvPicPr>
          <p:nvPr/>
        </p:nvPicPr>
        <p:blipFill>
          <a:blip r:embed="rId3"/>
          <a:stretch>
            <a:fillRect/>
          </a:stretch>
        </p:blipFill>
        <p:spPr>
          <a:xfrm>
            <a:off x="2831689" y="1418232"/>
            <a:ext cx="5830529" cy="4021535"/>
          </a:xfrm>
          <a:prstGeom prst="rect">
            <a:avLst/>
          </a:prstGeom>
        </p:spPr>
      </p:pic>
    </p:spTree>
    <p:extLst>
      <p:ext uri="{BB962C8B-B14F-4D97-AF65-F5344CB8AC3E}">
        <p14:creationId xmlns:p14="http://schemas.microsoft.com/office/powerpoint/2010/main" val="389652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977DC-53D8-6EE2-B260-BC12206504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48EB2C-52C4-0EE3-F3D0-2D1EC52ACC7C}"/>
              </a:ext>
            </a:extLst>
          </p:cNvPr>
          <p:cNvSpPr>
            <a:spLocks noGrp="1"/>
          </p:cNvSpPr>
          <p:nvPr>
            <p:ph type="title"/>
          </p:nvPr>
        </p:nvSpPr>
        <p:spPr>
          <a:xfrm>
            <a:off x="800100" y="204686"/>
            <a:ext cx="10591800" cy="646332"/>
          </a:xfrm>
        </p:spPr>
        <p:txBody>
          <a:bodyPr/>
          <a:lstStyle/>
          <a:p>
            <a:r>
              <a:rPr lang="en-US" sz="3600" dirty="0"/>
              <a:t>Image Processing of CRISM data: Step 3</a:t>
            </a:r>
          </a:p>
        </p:txBody>
      </p:sp>
      <p:sp>
        <p:nvSpPr>
          <p:cNvPr id="3" name="Table Placeholder 2">
            <a:extLst>
              <a:ext uri="{FF2B5EF4-FFF2-40B4-BE49-F238E27FC236}">
                <a16:creationId xmlns:a16="http://schemas.microsoft.com/office/drawing/2014/main" id="{F792638A-E755-8394-648E-10010BAB9762}"/>
              </a:ext>
            </a:extLst>
          </p:cNvPr>
          <p:cNvSpPr>
            <a:spLocks noGrp="1"/>
          </p:cNvSpPr>
          <p:nvPr>
            <p:ph type="tbl" sz="quarter" idx="12"/>
          </p:nvPr>
        </p:nvSpPr>
        <p:spPr>
          <a:xfrm>
            <a:off x="800100" y="1049873"/>
            <a:ext cx="10667999" cy="554661"/>
          </a:xfrm>
        </p:spPr>
        <p:txBody>
          <a:bodyPr/>
          <a:lstStyle/>
          <a:p>
            <a:r>
              <a:rPr lang="en-IN" dirty="0">
                <a:solidFill>
                  <a:srgbClr val="002060"/>
                </a:solidFill>
              </a:rPr>
              <a:t>Hough Circles applied to get the coordinates.</a:t>
            </a:r>
          </a:p>
          <a:p>
            <a:endParaRPr lang="en-IN" i="1" dirty="0"/>
          </a:p>
        </p:txBody>
      </p:sp>
      <p:pic>
        <p:nvPicPr>
          <p:cNvPr id="6" name="Picture 5" descr="A screenshot of a computer&#10;&#10;Description automatically generated">
            <a:extLst>
              <a:ext uri="{FF2B5EF4-FFF2-40B4-BE49-F238E27FC236}">
                <a16:creationId xmlns:a16="http://schemas.microsoft.com/office/drawing/2014/main" id="{4E310DCF-D1C8-1C0E-9637-7AFBFCA19E7E}"/>
              </a:ext>
            </a:extLst>
          </p:cNvPr>
          <p:cNvPicPr>
            <a:picLocks noChangeAspect="1"/>
          </p:cNvPicPr>
          <p:nvPr/>
        </p:nvPicPr>
        <p:blipFill>
          <a:blip r:embed="rId3"/>
          <a:stretch>
            <a:fillRect/>
          </a:stretch>
        </p:blipFill>
        <p:spPr>
          <a:xfrm>
            <a:off x="423845" y="1518732"/>
            <a:ext cx="3912181" cy="4200194"/>
          </a:xfrm>
          <a:prstGeom prst="rect">
            <a:avLst/>
          </a:prstGeom>
        </p:spPr>
      </p:pic>
    </p:spTree>
    <p:extLst>
      <p:ext uri="{BB962C8B-B14F-4D97-AF65-F5344CB8AC3E}">
        <p14:creationId xmlns:p14="http://schemas.microsoft.com/office/powerpoint/2010/main" val="144463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31F36-4C3E-CEE6-32E2-463D0704A4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A47C18-AEB6-6FC9-A0DC-5E8CC8FDC29A}"/>
              </a:ext>
            </a:extLst>
          </p:cNvPr>
          <p:cNvSpPr>
            <a:spLocks noGrp="1"/>
          </p:cNvSpPr>
          <p:nvPr>
            <p:ph type="title"/>
          </p:nvPr>
        </p:nvSpPr>
        <p:spPr>
          <a:xfrm>
            <a:off x="800100" y="204686"/>
            <a:ext cx="10591800" cy="646332"/>
          </a:xfrm>
        </p:spPr>
        <p:txBody>
          <a:bodyPr/>
          <a:lstStyle/>
          <a:p>
            <a:r>
              <a:rPr lang="en-US" sz="3600" dirty="0"/>
              <a:t>Image Processing of CRISM data: Step 3</a:t>
            </a:r>
          </a:p>
        </p:txBody>
      </p:sp>
      <p:sp>
        <p:nvSpPr>
          <p:cNvPr id="3" name="Table Placeholder 2">
            <a:extLst>
              <a:ext uri="{FF2B5EF4-FFF2-40B4-BE49-F238E27FC236}">
                <a16:creationId xmlns:a16="http://schemas.microsoft.com/office/drawing/2014/main" id="{F5DD687C-F7EF-BAA3-B11C-2B6F449D0716}"/>
              </a:ext>
            </a:extLst>
          </p:cNvPr>
          <p:cNvSpPr>
            <a:spLocks noGrp="1"/>
          </p:cNvSpPr>
          <p:nvPr>
            <p:ph type="tbl" sz="quarter" idx="12"/>
          </p:nvPr>
        </p:nvSpPr>
        <p:spPr>
          <a:xfrm>
            <a:off x="800100" y="1049873"/>
            <a:ext cx="10667999" cy="554661"/>
          </a:xfrm>
        </p:spPr>
        <p:txBody>
          <a:bodyPr/>
          <a:lstStyle/>
          <a:p>
            <a:r>
              <a:rPr lang="en-IN" dirty="0">
                <a:solidFill>
                  <a:srgbClr val="002060"/>
                </a:solidFill>
              </a:rPr>
              <a:t>Hough Circles applied to get the coordinates.</a:t>
            </a:r>
          </a:p>
          <a:p>
            <a:endParaRPr lang="en-IN" i="1" dirty="0"/>
          </a:p>
        </p:txBody>
      </p:sp>
      <p:pic>
        <p:nvPicPr>
          <p:cNvPr id="8" name="Picture 7">
            <a:extLst>
              <a:ext uri="{FF2B5EF4-FFF2-40B4-BE49-F238E27FC236}">
                <a16:creationId xmlns:a16="http://schemas.microsoft.com/office/drawing/2014/main" id="{9CADAE41-F705-C6DD-1E6E-536765184828}"/>
              </a:ext>
            </a:extLst>
          </p:cNvPr>
          <p:cNvPicPr>
            <a:picLocks noChangeAspect="1"/>
          </p:cNvPicPr>
          <p:nvPr/>
        </p:nvPicPr>
        <p:blipFill>
          <a:blip r:embed="rId3"/>
          <a:stretch>
            <a:fillRect/>
          </a:stretch>
        </p:blipFill>
        <p:spPr>
          <a:xfrm>
            <a:off x="0" y="1952950"/>
            <a:ext cx="12192000" cy="2952099"/>
          </a:xfrm>
          <a:prstGeom prst="rect">
            <a:avLst/>
          </a:prstGeom>
        </p:spPr>
      </p:pic>
    </p:spTree>
    <p:extLst>
      <p:ext uri="{BB962C8B-B14F-4D97-AF65-F5344CB8AC3E}">
        <p14:creationId xmlns:p14="http://schemas.microsoft.com/office/powerpoint/2010/main" val="392459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53FBC-11CE-4D72-F5E6-E71CC31C92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2A26E5-8693-2C71-2E52-30241F73A239}"/>
              </a:ext>
            </a:extLst>
          </p:cNvPr>
          <p:cNvSpPr>
            <a:spLocks noGrp="1"/>
          </p:cNvSpPr>
          <p:nvPr>
            <p:ph type="title"/>
          </p:nvPr>
        </p:nvSpPr>
        <p:spPr>
          <a:xfrm>
            <a:off x="1525301" y="3037687"/>
            <a:ext cx="9141397" cy="615553"/>
          </a:xfrm>
        </p:spPr>
        <p:txBody>
          <a:bodyPr/>
          <a:lstStyle/>
          <a:p>
            <a:r>
              <a:rPr lang="en-US" dirty="0"/>
              <a:t>3D Visualizer!!</a:t>
            </a:r>
          </a:p>
        </p:txBody>
      </p:sp>
      <p:sp>
        <p:nvSpPr>
          <p:cNvPr id="6" name="Text Placeholder 5">
            <a:extLst>
              <a:ext uri="{FF2B5EF4-FFF2-40B4-BE49-F238E27FC236}">
                <a16:creationId xmlns:a16="http://schemas.microsoft.com/office/drawing/2014/main" id="{9BCD414A-BC0C-4BAD-B2EC-EA3B9ED31AF5}"/>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33687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A903C-090B-7F7F-DAD7-601391A6A9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8F1842-2480-98BC-C41C-71C87FFE00EC}"/>
              </a:ext>
            </a:extLst>
          </p:cNvPr>
          <p:cNvSpPr>
            <a:spLocks noGrp="1"/>
          </p:cNvSpPr>
          <p:nvPr>
            <p:ph type="title"/>
          </p:nvPr>
        </p:nvSpPr>
        <p:spPr>
          <a:xfrm>
            <a:off x="762000" y="715963"/>
            <a:ext cx="5334000" cy="1189038"/>
          </a:xfrm>
        </p:spPr>
        <p:txBody>
          <a:bodyPr>
            <a:normAutofit fontScale="90000"/>
          </a:bodyPr>
          <a:lstStyle/>
          <a:p>
            <a:r>
              <a:rPr lang="en-US" dirty="0"/>
              <a:t>A 3D visualizer to visualize the DTM and the path generated.</a:t>
            </a:r>
          </a:p>
        </p:txBody>
      </p:sp>
      <p:pic>
        <p:nvPicPr>
          <p:cNvPr id="7" name="Picture 6" descr="A greyscale shot of a circle&#10;&#10;Description automatically generated">
            <a:extLst>
              <a:ext uri="{FF2B5EF4-FFF2-40B4-BE49-F238E27FC236}">
                <a16:creationId xmlns:a16="http://schemas.microsoft.com/office/drawing/2014/main" id="{49612576-E97A-A4FC-3BF8-F1F9EFDB4FAC}"/>
              </a:ext>
            </a:extLst>
          </p:cNvPr>
          <p:cNvPicPr>
            <a:picLocks noChangeAspect="1"/>
          </p:cNvPicPr>
          <p:nvPr/>
        </p:nvPicPr>
        <p:blipFill>
          <a:blip r:embed="rId3"/>
          <a:stretch>
            <a:fillRect/>
          </a:stretch>
        </p:blipFill>
        <p:spPr>
          <a:xfrm>
            <a:off x="5753080" y="226141"/>
            <a:ext cx="5676920" cy="5479008"/>
          </a:xfrm>
          <a:prstGeom prst="rect">
            <a:avLst/>
          </a:prstGeom>
        </p:spPr>
      </p:pic>
    </p:spTree>
    <p:extLst>
      <p:ext uri="{BB962C8B-B14F-4D97-AF65-F5344CB8AC3E}">
        <p14:creationId xmlns:p14="http://schemas.microsoft.com/office/powerpoint/2010/main" val="294060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568C1-A69A-C0BA-10C0-8776CF14B8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ECA6EE-600B-416B-7865-BDFA00EC220E}"/>
              </a:ext>
            </a:extLst>
          </p:cNvPr>
          <p:cNvSpPr>
            <a:spLocks noGrp="1"/>
          </p:cNvSpPr>
          <p:nvPr>
            <p:ph type="title"/>
          </p:nvPr>
        </p:nvSpPr>
        <p:spPr>
          <a:xfrm>
            <a:off x="449826" y="270721"/>
            <a:ext cx="11292348" cy="1189038"/>
          </a:xfrm>
        </p:spPr>
        <p:txBody>
          <a:bodyPr>
            <a:normAutofit/>
          </a:bodyPr>
          <a:lstStyle/>
          <a:p>
            <a:r>
              <a:rPr lang="en-US" dirty="0"/>
              <a:t>A 3D visualizer to visualize the DTM and the path generated.</a:t>
            </a:r>
          </a:p>
        </p:txBody>
      </p:sp>
      <p:pic>
        <p:nvPicPr>
          <p:cNvPr id="4" name="Picture 3" descr="A yellow object with a pointy surface&#10;&#10;Description automatically generated with medium confidence">
            <a:extLst>
              <a:ext uri="{FF2B5EF4-FFF2-40B4-BE49-F238E27FC236}">
                <a16:creationId xmlns:a16="http://schemas.microsoft.com/office/drawing/2014/main" id="{9779D8BF-2B8A-4F59-11A6-CB0BCB9C5680}"/>
              </a:ext>
            </a:extLst>
          </p:cNvPr>
          <p:cNvPicPr>
            <a:picLocks noChangeAspect="1"/>
          </p:cNvPicPr>
          <p:nvPr/>
        </p:nvPicPr>
        <p:blipFill>
          <a:blip r:embed="rId3"/>
          <a:stretch>
            <a:fillRect/>
          </a:stretch>
        </p:blipFill>
        <p:spPr>
          <a:xfrm>
            <a:off x="1277246" y="1459759"/>
            <a:ext cx="8771322" cy="5201526"/>
          </a:xfrm>
          <a:prstGeom prst="rect">
            <a:avLst/>
          </a:prstGeom>
        </p:spPr>
      </p:pic>
    </p:spTree>
    <p:extLst>
      <p:ext uri="{BB962C8B-B14F-4D97-AF65-F5344CB8AC3E}">
        <p14:creationId xmlns:p14="http://schemas.microsoft.com/office/powerpoint/2010/main" val="283046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B93A0-D4B0-5AA3-C258-6BE0114B77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E45058A-7681-B822-448A-F3818A13E7F9}"/>
              </a:ext>
            </a:extLst>
          </p:cNvPr>
          <p:cNvSpPr>
            <a:spLocks noGrp="1"/>
          </p:cNvSpPr>
          <p:nvPr>
            <p:ph type="title"/>
          </p:nvPr>
        </p:nvSpPr>
        <p:spPr/>
        <p:txBody>
          <a:bodyPr/>
          <a:lstStyle/>
          <a:p>
            <a:endParaRPr lang="en-IN"/>
          </a:p>
        </p:txBody>
      </p:sp>
      <p:pic>
        <p:nvPicPr>
          <p:cNvPr id="7" name="Picture 6" descr="A yellow sand hill with a blue pole&#10;&#10;Description automatically generated">
            <a:extLst>
              <a:ext uri="{FF2B5EF4-FFF2-40B4-BE49-F238E27FC236}">
                <a16:creationId xmlns:a16="http://schemas.microsoft.com/office/drawing/2014/main" id="{8028B7EA-71CA-8288-1FDC-B1BA314B6FB9}"/>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340095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E7236-4E5E-F0B9-783F-5160BB4D23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488717-CDD9-7B99-AB45-F0C26D460DC9}"/>
              </a:ext>
            </a:extLst>
          </p:cNvPr>
          <p:cNvSpPr>
            <a:spLocks noGrp="1"/>
          </p:cNvSpPr>
          <p:nvPr>
            <p:ph type="title"/>
          </p:nvPr>
        </p:nvSpPr>
        <p:spPr>
          <a:xfrm>
            <a:off x="449826" y="270721"/>
            <a:ext cx="11292348" cy="1189038"/>
          </a:xfrm>
        </p:spPr>
        <p:txBody>
          <a:bodyPr>
            <a:normAutofit/>
          </a:bodyPr>
          <a:lstStyle/>
          <a:p>
            <a:r>
              <a:rPr lang="en-US" dirty="0"/>
              <a:t>Path generated</a:t>
            </a:r>
          </a:p>
        </p:txBody>
      </p:sp>
      <p:pic>
        <p:nvPicPr>
          <p:cNvPr id="5" name="Picture 4" descr="A graph of a large area with a red line&#10;&#10;Description automatically generated with medium confidence">
            <a:extLst>
              <a:ext uri="{FF2B5EF4-FFF2-40B4-BE49-F238E27FC236}">
                <a16:creationId xmlns:a16="http://schemas.microsoft.com/office/drawing/2014/main" id="{2BD17986-0073-A890-85D7-2DE3D6F2EAF4}"/>
              </a:ext>
            </a:extLst>
          </p:cNvPr>
          <p:cNvPicPr>
            <a:picLocks noChangeAspect="1"/>
          </p:cNvPicPr>
          <p:nvPr/>
        </p:nvPicPr>
        <p:blipFill>
          <a:blip r:embed="rId3"/>
          <a:stretch>
            <a:fillRect/>
          </a:stretch>
        </p:blipFill>
        <p:spPr>
          <a:xfrm>
            <a:off x="2999068" y="865240"/>
            <a:ext cx="5525271" cy="5344271"/>
          </a:xfrm>
          <a:prstGeom prst="rect">
            <a:avLst/>
          </a:prstGeom>
        </p:spPr>
      </p:pic>
    </p:spTree>
    <p:extLst>
      <p:ext uri="{BB962C8B-B14F-4D97-AF65-F5344CB8AC3E}">
        <p14:creationId xmlns:p14="http://schemas.microsoft.com/office/powerpoint/2010/main" val="341980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9EBE8-7997-F5F4-0EF2-BBB1D5C5E2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F9CB7-CD4E-92C0-BFD1-9519E41448FC}"/>
              </a:ext>
            </a:extLst>
          </p:cNvPr>
          <p:cNvSpPr>
            <a:spLocks noGrp="1"/>
          </p:cNvSpPr>
          <p:nvPr>
            <p:ph type="title"/>
          </p:nvPr>
        </p:nvSpPr>
        <p:spPr>
          <a:xfrm>
            <a:off x="449826" y="270721"/>
            <a:ext cx="4004187" cy="1189038"/>
          </a:xfrm>
        </p:spPr>
        <p:txBody>
          <a:bodyPr>
            <a:normAutofit/>
          </a:bodyPr>
          <a:lstStyle/>
          <a:p>
            <a:r>
              <a:rPr lang="en-US" dirty="0"/>
              <a:t>Path generated</a:t>
            </a:r>
          </a:p>
        </p:txBody>
      </p:sp>
      <p:pic>
        <p:nvPicPr>
          <p:cNvPr id="4" name="Picture 3" descr="A map of a yellow square with red lines&#10;&#10;Description automatically generated">
            <a:extLst>
              <a:ext uri="{FF2B5EF4-FFF2-40B4-BE49-F238E27FC236}">
                <a16:creationId xmlns:a16="http://schemas.microsoft.com/office/drawing/2014/main" id="{2A70357C-83DF-3202-5A8C-B16E12BEEB00}"/>
              </a:ext>
            </a:extLst>
          </p:cNvPr>
          <p:cNvPicPr>
            <a:picLocks noChangeAspect="1"/>
          </p:cNvPicPr>
          <p:nvPr/>
        </p:nvPicPr>
        <p:blipFill>
          <a:blip r:embed="rId3"/>
          <a:stretch>
            <a:fillRect/>
          </a:stretch>
        </p:blipFill>
        <p:spPr>
          <a:xfrm>
            <a:off x="5154651" y="0"/>
            <a:ext cx="7037349" cy="6858000"/>
          </a:xfrm>
          <a:prstGeom prst="rect">
            <a:avLst/>
          </a:prstGeom>
        </p:spPr>
      </p:pic>
    </p:spTree>
    <p:extLst>
      <p:ext uri="{BB962C8B-B14F-4D97-AF65-F5344CB8AC3E}">
        <p14:creationId xmlns:p14="http://schemas.microsoft.com/office/powerpoint/2010/main" val="11663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519B0-3570-AF40-A949-9B0F6E1775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7340D8-62FD-383F-132A-7BC7EC4A36BD}"/>
              </a:ext>
            </a:extLst>
          </p:cNvPr>
          <p:cNvSpPr>
            <a:spLocks noGrp="1"/>
          </p:cNvSpPr>
          <p:nvPr>
            <p:ph type="title"/>
          </p:nvPr>
        </p:nvSpPr>
        <p:spPr>
          <a:xfrm>
            <a:off x="762000" y="715964"/>
            <a:ext cx="10591800" cy="646332"/>
          </a:xfrm>
        </p:spPr>
        <p:txBody>
          <a:bodyPr/>
          <a:lstStyle/>
          <a:p>
            <a:r>
              <a:rPr lang="en-US" dirty="0"/>
              <a:t>Objectives Achieved</a:t>
            </a:r>
          </a:p>
        </p:txBody>
      </p:sp>
      <p:sp>
        <p:nvSpPr>
          <p:cNvPr id="11" name="Text Placeholder 10">
            <a:extLst>
              <a:ext uri="{FF2B5EF4-FFF2-40B4-BE49-F238E27FC236}">
                <a16:creationId xmlns:a16="http://schemas.microsoft.com/office/drawing/2014/main" id="{7E7CC78D-35A4-36B8-059D-6FB23DC89689}"/>
              </a:ext>
            </a:extLst>
          </p:cNvPr>
          <p:cNvSpPr>
            <a:spLocks noGrp="1"/>
          </p:cNvSpPr>
          <p:nvPr>
            <p:ph type="body" sz="quarter" idx="11"/>
          </p:nvPr>
        </p:nvSpPr>
        <p:spPr>
          <a:xfrm>
            <a:off x="762000" y="1432562"/>
            <a:ext cx="10667999" cy="1158237"/>
          </a:xfrm>
        </p:spPr>
        <p:txBody>
          <a:bodyPr/>
          <a:lstStyle/>
          <a:p>
            <a:r>
              <a:rPr lang="en-US" altLang="en-US" dirty="0"/>
              <a:t>These are the objectives I achieved after mid evaluation.</a:t>
            </a:r>
          </a:p>
        </p:txBody>
      </p:sp>
      <p:sp>
        <p:nvSpPr>
          <p:cNvPr id="3" name="Table Placeholder 2">
            <a:extLst>
              <a:ext uri="{FF2B5EF4-FFF2-40B4-BE49-F238E27FC236}">
                <a16:creationId xmlns:a16="http://schemas.microsoft.com/office/drawing/2014/main" id="{02DFC529-D792-A212-C02C-6A6E031BD1E7}"/>
              </a:ext>
            </a:extLst>
          </p:cNvPr>
          <p:cNvSpPr>
            <a:spLocks noGrp="1"/>
          </p:cNvSpPr>
          <p:nvPr>
            <p:ph type="tbl" sz="quarter" idx="12"/>
          </p:nvPr>
        </p:nvSpPr>
        <p:spPr/>
        <p:txBody>
          <a:bodyPr/>
          <a:lstStyle/>
          <a:p>
            <a:pPr marL="342900" indent="-342900">
              <a:buAutoNum type="arabicPeriod"/>
            </a:pPr>
            <a:r>
              <a:rPr lang="en-US" dirty="0"/>
              <a:t>Implement a custom algorithm to find the shortest path from a start point and an end point. </a:t>
            </a:r>
          </a:p>
          <a:p>
            <a:pPr marL="342900" indent="-342900">
              <a:buAutoNum type="arabicPeriod"/>
            </a:pPr>
            <a:r>
              <a:rPr lang="en-US" dirty="0"/>
              <a:t>Include checks and route the rover away from danger zones. Inculcate danger zones – deep craters, big rocks. </a:t>
            </a:r>
          </a:p>
          <a:p>
            <a:pPr marL="342900" indent="-342900">
              <a:buAutoNum type="arabicPeriod"/>
            </a:pPr>
            <a:r>
              <a:rPr lang="en-US" dirty="0"/>
              <a:t>Affinity points: Include “via” points which need to be visited however from a distance. E.g. Craters, ice deposits, etc. </a:t>
            </a:r>
          </a:p>
          <a:p>
            <a:pPr marL="342900" indent="-342900">
              <a:buAutoNum type="arabicPeriod"/>
            </a:pPr>
            <a:r>
              <a:rPr lang="en-US" dirty="0"/>
              <a:t>Inclusion and processing of the CRISM dataset. This includes identification of high concentration of ice deposits using image processing of a raster. This includes thresholding, morphological operations and Hough Circles.</a:t>
            </a:r>
          </a:p>
          <a:p>
            <a:pPr marL="342900" indent="-342900">
              <a:buAutoNum type="arabicPeriod"/>
            </a:pPr>
            <a:r>
              <a:rPr lang="en-US" dirty="0"/>
              <a:t>3D visualizer for the HiRISE dataset with the path overlayed in 3D.  </a:t>
            </a:r>
            <a:endParaRPr lang="en-IN" dirty="0"/>
          </a:p>
        </p:txBody>
      </p:sp>
    </p:spTree>
    <p:extLst>
      <p:ext uri="{BB962C8B-B14F-4D97-AF65-F5344CB8AC3E}">
        <p14:creationId xmlns:p14="http://schemas.microsoft.com/office/powerpoint/2010/main" val="332773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2A23-15E9-A561-414F-DA529ED4C8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5E9C9F-2E78-EC81-1D41-FA21F4EFC846}"/>
              </a:ext>
            </a:extLst>
          </p:cNvPr>
          <p:cNvSpPr>
            <a:spLocks noGrp="1"/>
          </p:cNvSpPr>
          <p:nvPr>
            <p:ph type="title"/>
          </p:nvPr>
        </p:nvSpPr>
        <p:spPr>
          <a:xfrm>
            <a:off x="449826" y="270721"/>
            <a:ext cx="4004187" cy="4478260"/>
          </a:xfrm>
        </p:spPr>
        <p:txBody>
          <a:bodyPr>
            <a:normAutofit/>
          </a:bodyPr>
          <a:lstStyle/>
          <a:p>
            <a:r>
              <a:rPr lang="en-US" dirty="0"/>
              <a:t>Path Visualization of the Mars Rover Traversing the surface. </a:t>
            </a:r>
            <a:br>
              <a:rPr lang="en-US" dirty="0"/>
            </a:br>
            <a:r>
              <a:rPr lang="en-US" sz="1800" dirty="0"/>
              <a:t>(**some bugs exist)</a:t>
            </a:r>
            <a:endParaRPr lang="en-US" dirty="0"/>
          </a:p>
        </p:txBody>
      </p:sp>
      <p:pic>
        <p:nvPicPr>
          <p:cNvPr id="5" name="Picture 4" descr="A map of a yellow land&#10;&#10;Description automatically generated with medium confidence">
            <a:extLst>
              <a:ext uri="{FF2B5EF4-FFF2-40B4-BE49-F238E27FC236}">
                <a16:creationId xmlns:a16="http://schemas.microsoft.com/office/drawing/2014/main" id="{836AECFB-4E26-F02B-7029-59DEB3320EE6}"/>
              </a:ext>
            </a:extLst>
          </p:cNvPr>
          <p:cNvPicPr>
            <a:picLocks noChangeAspect="1"/>
          </p:cNvPicPr>
          <p:nvPr/>
        </p:nvPicPr>
        <p:blipFill>
          <a:blip r:embed="rId3"/>
          <a:stretch>
            <a:fillRect/>
          </a:stretch>
        </p:blipFill>
        <p:spPr>
          <a:xfrm>
            <a:off x="4313096" y="0"/>
            <a:ext cx="7878185" cy="5840361"/>
          </a:xfrm>
          <a:prstGeom prst="rect">
            <a:avLst/>
          </a:prstGeom>
        </p:spPr>
      </p:pic>
    </p:spTree>
    <p:extLst>
      <p:ext uri="{BB962C8B-B14F-4D97-AF65-F5344CB8AC3E}">
        <p14:creationId xmlns:p14="http://schemas.microsoft.com/office/powerpoint/2010/main" val="65205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3C79-6EBC-3CB3-8AD2-358397B7C260}"/>
            </a:ext>
          </a:extLst>
        </p:cNvPr>
        <p:cNvGrpSpPr/>
        <p:nvPr/>
      </p:nvGrpSpPr>
      <p:grpSpPr>
        <a:xfrm>
          <a:off x="0" y="0"/>
          <a:ext cx="0" cy="0"/>
          <a:chOff x="0" y="0"/>
          <a:chExt cx="0" cy="0"/>
        </a:xfrm>
      </p:grpSpPr>
      <p:pic>
        <p:nvPicPr>
          <p:cNvPr id="5" name="Picture 4" descr="A map of a yellow land&#10;&#10;Description automatically generated with medium confidence">
            <a:extLst>
              <a:ext uri="{FF2B5EF4-FFF2-40B4-BE49-F238E27FC236}">
                <a16:creationId xmlns:a16="http://schemas.microsoft.com/office/drawing/2014/main" id="{4A435F42-0E56-EAC9-A467-7095A3099C7B}"/>
              </a:ext>
            </a:extLst>
          </p:cNvPr>
          <p:cNvPicPr>
            <a:picLocks noChangeAspect="1"/>
          </p:cNvPicPr>
          <p:nvPr/>
        </p:nvPicPr>
        <p:blipFill>
          <a:blip r:embed="rId3"/>
          <a:stretch>
            <a:fillRect/>
          </a:stretch>
        </p:blipFill>
        <p:spPr>
          <a:xfrm>
            <a:off x="1307689" y="-37376"/>
            <a:ext cx="9301317" cy="6895376"/>
          </a:xfrm>
          <a:prstGeom prst="rect">
            <a:avLst/>
          </a:prstGeom>
        </p:spPr>
      </p:pic>
    </p:spTree>
    <p:extLst>
      <p:ext uri="{BB962C8B-B14F-4D97-AF65-F5344CB8AC3E}">
        <p14:creationId xmlns:p14="http://schemas.microsoft.com/office/powerpoint/2010/main" val="248096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4001B-ACB6-303A-8FC0-3601FF83C2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020C6A-5BEC-8CA2-926A-83C0AF8F7A40}"/>
              </a:ext>
            </a:extLst>
          </p:cNvPr>
          <p:cNvSpPr>
            <a:spLocks noGrp="1"/>
          </p:cNvSpPr>
          <p:nvPr>
            <p:ph type="title"/>
          </p:nvPr>
        </p:nvSpPr>
        <p:spPr>
          <a:xfrm>
            <a:off x="1525301" y="3037687"/>
            <a:ext cx="9141397" cy="615553"/>
          </a:xfrm>
        </p:spPr>
        <p:txBody>
          <a:bodyPr/>
          <a:lstStyle/>
          <a:p>
            <a:r>
              <a:rPr lang="en-US" dirty="0"/>
              <a:t>Live Demonstration</a:t>
            </a:r>
          </a:p>
        </p:txBody>
      </p:sp>
      <p:sp>
        <p:nvSpPr>
          <p:cNvPr id="6" name="Text Placeholder 5">
            <a:extLst>
              <a:ext uri="{FF2B5EF4-FFF2-40B4-BE49-F238E27FC236}">
                <a16:creationId xmlns:a16="http://schemas.microsoft.com/office/drawing/2014/main" id="{3578529B-4305-CF13-7AAB-F56441D3CBAF}"/>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147667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79F3B-BD13-BCB9-035F-937E8D567F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407EBA-D002-9420-D524-0B23B8D1BF24}"/>
              </a:ext>
            </a:extLst>
          </p:cNvPr>
          <p:cNvSpPr>
            <a:spLocks noGrp="1"/>
          </p:cNvSpPr>
          <p:nvPr>
            <p:ph type="title"/>
          </p:nvPr>
        </p:nvSpPr>
        <p:spPr>
          <a:xfrm>
            <a:off x="1525301" y="3037687"/>
            <a:ext cx="9141397" cy="615553"/>
          </a:xfrm>
        </p:spPr>
        <p:txBody>
          <a:bodyPr/>
          <a:lstStyle/>
          <a:p>
            <a:r>
              <a:rPr lang="en-US" dirty="0"/>
              <a:t>Spatial Methods Used</a:t>
            </a:r>
          </a:p>
        </p:txBody>
      </p:sp>
    </p:spTree>
    <p:extLst>
      <p:ext uri="{BB962C8B-B14F-4D97-AF65-F5344CB8AC3E}">
        <p14:creationId xmlns:p14="http://schemas.microsoft.com/office/powerpoint/2010/main" val="96094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C31C17-88FB-169A-D14E-7C3DCAA33E06}"/>
              </a:ext>
            </a:extLst>
          </p:cNvPr>
          <p:cNvSpPr>
            <a:spLocks noGrp="1"/>
          </p:cNvSpPr>
          <p:nvPr>
            <p:ph type="title"/>
          </p:nvPr>
        </p:nvSpPr>
        <p:spPr/>
        <p:txBody>
          <a:bodyPr/>
          <a:lstStyle/>
          <a:p>
            <a:r>
              <a:rPr lang="en-US" dirty="0"/>
              <a:t>Spatial Methods used for Mid-Evaluation Objectives</a:t>
            </a:r>
            <a:endParaRPr lang="en-IN" dirty="0"/>
          </a:p>
        </p:txBody>
      </p:sp>
      <p:sp>
        <p:nvSpPr>
          <p:cNvPr id="6" name="Table Placeholder 5">
            <a:extLst>
              <a:ext uri="{FF2B5EF4-FFF2-40B4-BE49-F238E27FC236}">
                <a16:creationId xmlns:a16="http://schemas.microsoft.com/office/drawing/2014/main" id="{AB2449E9-1EBB-CBE9-9C2C-2C4B41B5E97A}"/>
              </a:ext>
            </a:extLst>
          </p:cNvPr>
          <p:cNvSpPr>
            <a:spLocks noGrp="1"/>
          </p:cNvSpPr>
          <p:nvPr>
            <p:ph type="tbl" sz="quarter" idx="12"/>
          </p:nvPr>
        </p:nvSpPr>
        <p:spPr/>
        <p:txBody>
          <a:bodyPr/>
          <a:lstStyle/>
          <a:p>
            <a:pPr marL="342900" indent="-342900">
              <a:buAutoNum type="arabicPeriod"/>
            </a:pPr>
            <a:r>
              <a:rPr lang="en-IN" dirty="0"/>
              <a:t>Raster Reprojection</a:t>
            </a:r>
          </a:p>
          <a:p>
            <a:pPr marL="342900" indent="-342900">
              <a:buAutoNum type="arabicPeriod"/>
            </a:pPr>
            <a:r>
              <a:rPr lang="en-IN" dirty="0"/>
              <a:t>Georeferencing</a:t>
            </a:r>
          </a:p>
          <a:p>
            <a:pPr marL="342900" indent="-342900">
              <a:buAutoNum type="arabicPeriod"/>
            </a:pPr>
            <a:r>
              <a:rPr lang="en-US" dirty="0"/>
              <a:t>Cost Surface Analysis - Cumulative Cost Mapping</a:t>
            </a:r>
            <a:endParaRPr lang="en-IN" dirty="0"/>
          </a:p>
          <a:p>
            <a:pPr marL="342900" indent="-342900">
              <a:buAutoNum type="arabicPeriod"/>
            </a:pPr>
            <a:r>
              <a:rPr lang="en-US" dirty="0"/>
              <a:t>Cost Surface Analysis - Movement Direction Mapping </a:t>
            </a:r>
            <a:endParaRPr lang="en-IN" dirty="0"/>
          </a:p>
          <a:p>
            <a:pPr marL="342900" indent="-342900">
              <a:buAutoNum type="arabicPeriod"/>
            </a:pPr>
            <a:r>
              <a:rPr lang="en-IN" dirty="0"/>
              <a:t>Spatial Extent Definition </a:t>
            </a:r>
          </a:p>
          <a:p>
            <a:pPr marL="342900" indent="-342900">
              <a:buAutoNum type="arabicPeriod"/>
            </a:pPr>
            <a:r>
              <a:rPr lang="en-IN" dirty="0"/>
              <a:t>Least-Cost Path Analysis</a:t>
            </a:r>
          </a:p>
        </p:txBody>
      </p:sp>
    </p:spTree>
    <p:extLst>
      <p:ext uri="{BB962C8B-B14F-4D97-AF65-F5344CB8AC3E}">
        <p14:creationId xmlns:p14="http://schemas.microsoft.com/office/powerpoint/2010/main" val="1113562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03E0B-43D1-5198-FA61-3A09FE6401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5FC5C3-2F98-E6F7-7B00-38B0DEA7B43C}"/>
              </a:ext>
            </a:extLst>
          </p:cNvPr>
          <p:cNvSpPr>
            <a:spLocks noGrp="1"/>
          </p:cNvSpPr>
          <p:nvPr>
            <p:ph type="title"/>
          </p:nvPr>
        </p:nvSpPr>
        <p:spPr/>
        <p:txBody>
          <a:bodyPr/>
          <a:lstStyle/>
          <a:p>
            <a:r>
              <a:rPr lang="en-US" dirty="0"/>
              <a:t>Spatial Methods used for Final Objectives</a:t>
            </a:r>
            <a:endParaRPr lang="en-IN" dirty="0"/>
          </a:p>
        </p:txBody>
      </p:sp>
      <p:sp>
        <p:nvSpPr>
          <p:cNvPr id="6" name="Table Placeholder 5">
            <a:extLst>
              <a:ext uri="{FF2B5EF4-FFF2-40B4-BE49-F238E27FC236}">
                <a16:creationId xmlns:a16="http://schemas.microsoft.com/office/drawing/2014/main" id="{45D433F1-2C80-BBC2-630D-89BE06BE2277}"/>
              </a:ext>
            </a:extLst>
          </p:cNvPr>
          <p:cNvSpPr>
            <a:spLocks noGrp="1"/>
          </p:cNvSpPr>
          <p:nvPr>
            <p:ph type="tbl" sz="quarter" idx="12"/>
          </p:nvPr>
        </p:nvSpPr>
        <p:spPr/>
        <p:txBody>
          <a:bodyPr/>
          <a:lstStyle/>
          <a:p>
            <a:pPr marL="342900" indent="-342900">
              <a:buAutoNum type="arabicPeriod"/>
            </a:pPr>
            <a:r>
              <a:rPr lang="en-US" dirty="0"/>
              <a:t>Multi-Raster Analysis</a:t>
            </a:r>
          </a:p>
          <a:p>
            <a:pPr marL="342900" indent="-342900">
              <a:buAutoNum type="arabicPeriod"/>
            </a:pPr>
            <a:r>
              <a:rPr lang="en-US" dirty="0"/>
              <a:t>Thresholding</a:t>
            </a:r>
          </a:p>
          <a:p>
            <a:pPr marL="342900" indent="-342900">
              <a:buAutoNum type="arabicPeriod"/>
            </a:pPr>
            <a:r>
              <a:rPr lang="en-US" dirty="0"/>
              <a:t>Morphological Operations</a:t>
            </a:r>
          </a:p>
          <a:p>
            <a:pPr marL="342900" indent="-342900">
              <a:buAutoNum type="arabicPeriod"/>
            </a:pPr>
            <a:r>
              <a:rPr lang="en-US" dirty="0"/>
              <a:t>Hough Circles</a:t>
            </a:r>
          </a:p>
          <a:p>
            <a:pPr marL="342900" indent="-342900">
              <a:buAutoNum type="arabicPeriod"/>
            </a:pPr>
            <a:r>
              <a:rPr lang="en-US" dirty="0"/>
              <a:t>And more implicitly</a:t>
            </a:r>
            <a:endParaRPr lang="en-IN" dirty="0"/>
          </a:p>
        </p:txBody>
      </p:sp>
    </p:spTree>
    <p:extLst>
      <p:ext uri="{BB962C8B-B14F-4D97-AF65-F5344CB8AC3E}">
        <p14:creationId xmlns:p14="http://schemas.microsoft.com/office/powerpoint/2010/main" val="1513800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2AD8E-4C7C-4A1B-89B1-9A0997F4F30E}"/>
              </a:ext>
            </a:extLst>
          </p:cNvPr>
          <p:cNvSpPr>
            <a:spLocks noGrp="1"/>
          </p:cNvSpPr>
          <p:nvPr>
            <p:ph type="title"/>
          </p:nvPr>
        </p:nvSpPr>
        <p:spPr>
          <a:xfrm>
            <a:off x="762000" y="715961"/>
            <a:ext cx="6477000" cy="1189038"/>
          </a:xfrm>
        </p:spPr>
        <p:txBody>
          <a:bodyPr/>
          <a:lstStyle/>
          <a:p>
            <a:r>
              <a:rPr lang="en-US" dirty="0"/>
              <a:t>Special Characteristics</a:t>
            </a:r>
          </a:p>
        </p:txBody>
      </p:sp>
      <p:sp>
        <p:nvSpPr>
          <p:cNvPr id="2" name="Text Placeholder 1">
            <a:extLst>
              <a:ext uri="{FF2B5EF4-FFF2-40B4-BE49-F238E27FC236}">
                <a16:creationId xmlns:a16="http://schemas.microsoft.com/office/drawing/2014/main" id="{25A8ACB1-6D36-496B-91DD-D1C3128C1C73}"/>
              </a:ext>
            </a:extLst>
          </p:cNvPr>
          <p:cNvSpPr>
            <a:spLocks noGrp="1"/>
          </p:cNvSpPr>
          <p:nvPr>
            <p:ph type="body" sz="quarter" idx="11"/>
          </p:nvPr>
        </p:nvSpPr>
        <p:spPr>
          <a:xfrm>
            <a:off x="762000" y="1905000"/>
            <a:ext cx="6477000" cy="3276600"/>
          </a:xfrm>
        </p:spPr>
        <p:txBody>
          <a:bodyPr/>
          <a:lstStyle/>
          <a:p>
            <a:pPr marL="342900" indent="-342900">
              <a:buAutoNum type="arabicPeriod"/>
            </a:pPr>
            <a:r>
              <a:rPr lang="en-US" sz="2000" b="0" dirty="0"/>
              <a:t>A good chuck of my code is </a:t>
            </a:r>
            <a:r>
              <a:rPr lang="en-US" sz="2000" b="0" dirty="0" err="1"/>
              <a:t>vectorised</a:t>
            </a:r>
            <a:r>
              <a:rPr lang="en-US" sz="2000" b="0" dirty="0"/>
              <a:t>.</a:t>
            </a:r>
          </a:p>
          <a:p>
            <a:pPr marL="342900" indent="-342900">
              <a:buAutoNum type="arabicPeriod"/>
            </a:pPr>
            <a:r>
              <a:rPr lang="en-US" sz="2000" b="0" dirty="0"/>
              <a:t>This makes it better than some computations done by </a:t>
            </a:r>
            <a:r>
              <a:rPr lang="en-US" sz="2000" b="0" dirty="0">
                <a:solidFill>
                  <a:srgbClr val="00B050"/>
                </a:solidFill>
              </a:rPr>
              <a:t>QGIS</a:t>
            </a:r>
            <a:r>
              <a:rPr lang="en-US" sz="2000" b="0" dirty="0"/>
              <a:t> which is incredibly slow and does not </a:t>
            </a:r>
            <a:r>
              <a:rPr lang="en-US" sz="2000" b="0" dirty="0" err="1"/>
              <a:t>utilise</a:t>
            </a:r>
            <a:r>
              <a:rPr lang="en-US" sz="2000" b="0" dirty="0"/>
              <a:t> the GPU. </a:t>
            </a:r>
          </a:p>
          <a:p>
            <a:pPr marL="342900" indent="-342900">
              <a:buAutoNum type="arabicPeriod"/>
            </a:pPr>
            <a:r>
              <a:rPr lang="en-US" sz="2000" b="0" dirty="0"/>
              <a:t>The 3D </a:t>
            </a:r>
            <a:r>
              <a:rPr lang="en-US" sz="2000" b="0" dirty="0" err="1"/>
              <a:t>visualisation</a:t>
            </a:r>
            <a:r>
              <a:rPr lang="en-US" sz="2000" b="0" dirty="0"/>
              <a:t> is also fast to generate.</a:t>
            </a:r>
          </a:p>
        </p:txBody>
      </p:sp>
    </p:spTree>
    <p:extLst>
      <p:ext uri="{BB962C8B-B14F-4D97-AF65-F5344CB8AC3E}">
        <p14:creationId xmlns:p14="http://schemas.microsoft.com/office/powerpoint/2010/main" val="143066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299EE-2F0D-8E8E-6012-ACE05C8240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07F230-3723-D3ED-8B0F-92DB97A4CF25}"/>
              </a:ext>
            </a:extLst>
          </p:cNvPr>
          <p:cNvSpPr>
            <a:spLocks noGrp="1"/>
          </p:cNvSpPr>
          <p:nvPr>
            <p:ph type="title"/>
          </p:nvPr>
        </p:nvSpPr>
        <p:spPr>
          <a:xfrm>
            <a:off x="762000" y="715961"/>
            <a:ext cx="6477000" cy="1189038"/>
          </a:xfrm>
        </p:spPr>
        <p:txBody>
          <a:bodyPr/>
          <a:lstStyle/>
          <a:p>
            <a:r>
              <a:rPr lang="en-US" dirty="0"/>
              <a:t>Limitations</a:t>
            </a:r>
          </a:p>
        </p:txBody>
      </p:sp>
      <p:sp>
        <p:nvSpPr>
          <p:cNvPr id="2" name="Text Placeholder 1">
            <a:extLst>
              <a:ext uri="{FF2B5EF4-FFF2-40B4-BE49-F238E27FC236}">
                <a16:creationId xmlns:a16="http://schemas.microsoft.com/office/drawing/2014/main" id="{62177F05-4D0E-D279-003A-716AE52A30CC}"/>
              </a:ext>
            </a:extLst>
          </p:cNvPr>
          <p:cNvSpPr>
            <a:spLocks noGrp="1"/>
          </p:cNvSpPr>
          <p:nvPr>
            <p:ph type="body" sz="quarter" idx="11"/>
          </p:nvPr>
        </p:nvSpPr>
        <p:spPr>
          <a:xfrm>
            <a:off x="762000" y="1904999"/>
            <a:ext cx="6477000" cy="3296265"/>
          </a:xfrm>
        </p:spPr>
        <p:txBody>
          <a:bodyPr/>
          <a:lstStyle/>
          <a:p>
            <a:pPr marL="342900" indent="-342900">
              <a:buAutoNum type="arabicPeriod"/>
            </a:pPr>
            <a:r>
              <a:rPr lang="en-US" sz="2000" dirty="0"/>
              <a:t>Coarseness of data and prone to error</a:t>
            </a:r>
          </a:p>
          <a:p>
            <a:r>
              <a:rPr lang="en-US" sz="2000" b="0" dirty="0"/>
              <a:t>The data used for calculating the main trajectory is taken from the HiRISE dataset. </a:t>
            </a:r>
          </a:p>
          <a:p>
            <a:r>
              <a:rPr lang="en-US" sz="2000" b="0" dirty="0"/>
              <a:t>This is the highest resolution available to us. However, this is still 1m per pixel, making it hard for small rovers to navigate accurately based on the terrain data. </a:t>
            </a:r>
          </a:p>
          <a:p>
            <a:r>
              <a:rPr lang="en-US" sz="2000" b="0" dirty="0"/>
              <a:t>However, big robots with bigger wheels would have less problems with this.</a:t>
            </a:r>
          </a:p>
        </p:txBody>
      </p:sp>
    </p:spTree>
    <p:extLst>
      <p:ext uri="{BB962C8B-B14F-4D97-AF65-F5344CB8AC3E}">
        <p14:creationId xmlns:p14="http://schemas.microsoft.com/office/powerpoint/2010/main" val="267130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0A88A-C1D0-3827-D691-91D4374FF9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0F03D9-BE5F-F6BB-1F67-F1183A30C022}"/>
              </a:ext>
            </a:extLst>
          </p:cNvPr>
          <p:cNvSpPr>
            <a:spLocks noGrp="1"/>
          </p:cNvSpPr>
          <p:nvPr>
            <p:ph type="title"/>
          </p:nvPr>
        </p:nvSpPr>
        <p:spPr>
          <a:xfrm>
            <a:off x="762000" y="715961"/>
            <a:ext cx="6477000" cy="1189038"/>
          </a:xfrm>
        </p:spPr>
        <p:txBody>
          <a:bodyPr/>
          <a:lstStyle/>
          <a:p>
            <a:r>
              <a:rPr lang="en-US" dirty="0"/>
              <a:t>Limitations</a:t>
            </a:r>
          </a:p>
        </p:txBody>
      </p:sp>
      <p:sp>
        <p:nvSpPr>
          <p:cNvPr id="2" name="Text Placeholder 1">
            <a:extLst>
              <a:ext uri="{FF2B5EF4-FFF2-40B4-BE49-F238E27FC236}">
                <a16:creationId xmlns:a16="http://schemas.microsoft.com/office/drawing/2014/main" id="{3EEE6FB1-4F01-F491-8AC9-50A853E12635}"/>
              </a:ext>
            </a:extLst>
          </p:cNvPr>
          <p:cNvSpPr>
            <a:spLocks noGrp="1"/>
          </p:cNvSpPr>
          <p:nvPr>
            <p:ph type="body" sz="quarter" idx="11"/>
          </p:nvPr>
        </p:nvSpPr>
        <p:spPr>
          <a:xfrm>
            <a:off x="762000" y="1904999"/>
            <a:ext cx="6477000" cy="3296265"/>
          </a:xfrm>
        </p:spPr>
        <p:txBody>
          <a:bodyPr/>
          <a:lstStyle/>
          <a:p>
            <a:r>
              <a:rPr lang="en-US" sz="2000" dirty="0"/>
              <a:t>2. Slow speed for plotting path</a:t>
            </a:r>
          </a:p>
          <a:p>
            <a:r>
              <a:rPr lang="en-US" sz="2000" b="0" dirty="0"/>
              <a:t>The overlayed path on the 3D visualization takes a while to plot because individual elements in the environment are created. This can be reduced by using prefabs. </a:t>
            </a:r>
          </a:p>
        </p:txBody>
      </p:sp>
    </p:spTree>
    <p:extLst>
      <p:ext uri="{BB962C8B-B14F-4D97-AF65-F5344CB8AC3E}">
        <p14:creationId xmlns:p14="http://schemas.microsoft.com/office/powerpoint/2010/main" val="7029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A6AB6-A401-DC5F-6896-C18C6AF797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A81993-7D20-02EF-9246-591C5A86E514}"/>
              </a:ext>
            </a:extLst>
          </p:cNvPr>
          <p:cNvSpPr>
            <a:spLocks noGrp="1"/>
          </p:cNvSpPr>
          <p:nvPr>
            <p:ph type="title"/>
          </p:nvPr>
        </p:nvSpPr>
        <p:spPr>
          <a:xfrm>
            <a:off x="762000" y="715961"/>
            <a:ext cx="6477000" cy="1189038"/>
          </a:xfrm>
        </p:spPr>
        <p:txBody>
          <a:bodyPr/>
          <a:lstStyle/>
          <a:p>
            <a:r>
              <a:rPr lang="en-US" dirty="0"/>
              <a:t>Limitations</a:t>
            </a:r>
          </a:p>
        </p:txBody>
      </p:sp>
      <p:sp>
        <p:nvSpPr>
          <p:cNvPr id="2" name="Text Placeholder 1">
            <a:extLst>
              <a:ext uri="{FF2B5EF4-FFF2-40B4-BE49-F238E27FC236}">
                <a16:creationId xmlns:a16="http://schemas.microsoft.com/office/drawing/2014/main" id="{5D4B5F4E-FB3A-56C6-94BD-24A2884089CE}"/>
              </a:ext>
            </a:extLst>
          </p:cNvPr>
          <p:cNvSpPr>
            <a:spLocks noGrp="1"/>
          </p:cNvSpPr>
          <p:nvPr>
            <p:ph type="body" sz="quarter" idx="11"/>
          </p:nvPr>
        </p:nvSpPr>
        <p:spPr>
          <a:xfrm>
            <a:off x="762000" y="1904999"/>
            <a:ext cx="6477000" cy="3296265"/>
          </a:xfrm>
        </p:spPr>
        <p:txBody>
          <a:bodyPr/>
          <a:lstStyle/>
          <a:p>
            <a:r>
              <a:rPr lang="en-US" sz="2000" dirty="0"/>
              <a:t>3.</a:t>
            </a:r>
            <a:r>
              <a:rPr lang="en-US" sz="2000" b="0" dirty="0"/>
              <a:t> </a:t>
            </a:r>
            <a:r>
              <a:rPr lang="en-US" sz="2000" dirty="0"/>
              <a:t>Inaccurate physics for the Mars rover</a:t>
            </a:r>
          </a:p>
          <a:p>
            <a:r>
              <a:rPr lang="en-US" sz="2000" b="0" dirty="0"/>
              <a:t>Due to resource constraints, I was not able to achieve very accurate physics of the rover while it traverses the terrain. Hence, I made the robot make a flyby just over the terrain in a sequential manner to simulate the process. </a:t>
            </a:r>
          </a:p>
        </p:txBody>
      </p:sp>
    </p:spTree>
    <p:extLst>
      <p:ext uri="{BB962C8B-B14F-4D97-AF65-F5344CB8AC3E}">
        <p14:creationId xmlns:p14="http://schemas.microsoft.com/office/powerpoint/2010/main" val="82933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CF319-07DC-B76C-70D0-96F3B5B6EEC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7142BB-C982-E79C-950F-91FD09C1B69A}"/>
              </a:ext>
            </a:extLst>
          </p:cNvPr>
          <p:cNvSpPr>
            <a:spLocks noGrp="1"/>
          </p:cNvSpPr>
          <p:nvPr>
            <p:ph type="title"/>
          </p:nvPr>
        </p:nvSpPr>
        <p:spPr>
          <a:xfrm>
            <a:off x="762000" y="715964"/>
            <a:ext cx="10591800" cy="646332"/>
          </a:xfrm>
        </p:spPr>
        <p:txBody>
          <a:bodyPr/>
          <a:lstStyle/>
          <a:p>
            <a:r>
              <a:rPr lang="en-US" dirty="0"/>
              <a:t>Objectives Achieved</a:t>
            </a:r>
          </a:p>
        </p:txBody>
      </p:sp>
      <p:sp>
        <p:nvSpPr>
          <p:cNvPr id="11" name="Text Placeholder 10">
            <a:extLst>
              <a:ext uri="{FF2B5EF4-FFF2-40B4-BE49-F238E27FC236}">
                <a16:creationId xmlns:a16="http://schemas.microsoft.com/office/drawing/2014/main" id="{3725EAA1-E80D-B354-FEDC-08C074368C1C}"/>
              </a:ext>
            </a:extLst>
          </p:cNvPr>
          <p:cNvSpPr>
            <a:spLocks noGrp="1"/>
          </p:cNvSpPr>
          <p:nvPr>
            <p:ph type="body" sz="quarter" idx="11"/>
          </p:nvPr>
        </p:nvSpPr>
        <p:spPr>
          <a:xfrm>
            <a:off x="762000" y="1432562"/>
            <a:ext cx="10667999" cy="1158237"/>
          </a:xfrm>
        </p:spPr>
        <p:txBody>
          <a:bodyPr/>
          <a:lstStyle/>
          <a:p>
            <a:r>
              <a:rPr lang="en-US" altLang="en-US" dirty="0"/>
              <a:t>These are the objectives I achieved after mid evaluation.</a:t>
            </a:r>
          </a:p>
        </p:txBody>
      </p:sp>
      <p:sp>
        <p:nvSpPr>
          <p:cNvPr id="3" name="Table Placeholder 2">
            <a:extLst>
              <a:ext uri="{FF2B5EF4-FFF2-40B4-BE49-F238E27FC236}">
                <a16:creationId xmlns:a16="http://schemas.microsoft.com/office/drawing/2014/main" id="{02077CE7-719C-976E-A6F6-09C1AE617A95}"/>
              </a:ext>
            </a:extLst>
          </p:cNvPr>
          <p:cNvSpPr>
            <a:spLocks noGrp="1"/>
          </p:cNvSpPr>
          <p:nvPr>
            <p:ph type="tbl" sz="quarter" idx="12"/>
          </p:nvPr>
        </p:nvSpPr>
        <p:spPr/>
        <p:txBody>
          <a:bodyPr/>
          <a:lstStyle/>
          <a:p>
            <a:r>
              <a:rPr lang="en-US" dirty="0"/>
              <a:t>6. A simple robot that traverses the terrain. </a:t>
            </a:r>
          </a:p>
          <a:p>
            <a:r>
              <a:rPr lang="en-US" dirty="0"/>
              <a:t>7. *Accounting for local slope gradient. E.g., if the rover has a physical constraint of a tolerance of 30 degrees to climb a slope, it will only follow a trajectory that satisfies this constraint. </a:t>
            </a:r>
            <a:endParaRPr lang="en-IN" dirty="0"/>
          </a:p>
        </p:txBody>
      </p:sp>
    </p:spTree>
    <p:extLst>
      <p:ext uri="{BB962C8B-B14F-4D97-AF65-F5344CB8AC3E}">
        <p14:creationId xmlns:p14="http://schemas.microsoft.com/office/powerpoint/2010/main" val="367673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3D646-DD79-88AE-9A29-2021DB3F78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9D5B2C-8EDC-34C1-871C-CC4D4E51A2EC}"/>
              </a:ext>
            </a:extLst>
          </p:cNvPr>
          <p:cNvSpPr>
            <a:spLocks noGrp="1"/>
          </p:cNvSpPr>
          <p:nvPr>
            <p:ph type="title"/>
          </p:nvPr>
        </p:nvSpPr>
        <p:spPr>
          <a:xfrm>
            <a:off x="762000" y="715961"/>
            <a:ext cx="6477000" cy="1189038"/>
          </a:xfrm>
        </p:spPr>
        <p:txBody>
          <a:bodyPr/>
          <a:lstStyle/>
          <a:p>
            <a:r>
              <a:rPr lang="en-US" dirty="0"/>
              <a:t>Limitations</a:t>
            </a:r>
          </a:p>
        </p:txBody>
      </p:sp>
      <p:sp>
        <p:nvSpPr>
          <p:cNvPr id="2" name="Text Placeholder 1">
            <a:extLst>
              <a:ext uri="{FF2B5EF4-FFF2-40B4-BE49-F238E27FC236}">
                <a16:creationId xmlns:a16="http://schemas.microsoft.com/office/drawing/2014/main" id="{C6E765BC-5C1E-DAB8-2B45-1E548E1EBD7A}"/>
              </a:ext>
            </a:extLst>
          </p:cNvPr>
          <p:cNvSpPr>
            <a:spLocks noGrp="1"/>
          </p:cNvSpPr>
          <p:nvPr>
            <p:ph type="body" sz="quarter" idx="11"/>
          </p:nvPr>
        </p:nvSpPr>
        <p:spPr>
          <a:xfrm>
            <a:off x="762000" y="1904999"/>
            <a:ext cx="6477000" cy="3296265"/>
          </a:xfrm>
        </p:spPr>
        <p:txBody>
          <a:bodyPr/>
          <a:lstStyle/>
          <a:p>
            <a:r>
              <a:rPr lang="en-US" sz="2000" dirty="0"/>
              <a:t>4. Only includes support for Raster Data</a:t>
            </a:r>
          </a:p>
          <a:p>
            <a:r>
              <a:rPr lang="en-US" sz="2000" b="0" dirty="0"/>
              <a:t>My project only includes support for raster data to be included to calculate the trajectory of the rover. Any vector data needs to be rasterized (leading to some possible errors in the process) </a:t>
            </a:r>
          </a:p>
        </p:txBody>
      </p:sp>
    </p:spTree>
    <p:extLst>
      <p:ext uri="{BB962C8B-B14F-4D97-AF65-F5344CB8AC3E}">
        <p14:creationId xmlns:p14="http://schemas.microsoft.com/office/powerpoint/2010/main" val="1599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6732-7C76-61AC-CDF3-DE126F5CF9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C733D3-C85F-E422-4FA4-0D38B882CA94}"/>
              </a:ext>
            </a:extLst>
          </p:cNvPr>
          <p:cNvSpPr>
            <a:spLocks noGrp="1"/>
          </p:cNvSpPr>
          <p:nvPr>
            <p:ph type="title"/>
          </p:nvPr>
        </p:nvSpPr>
        <p:spPr>
          <a:xfrm>
            <a:off x="1525301" y="2422134"/>
            <a:ext cx="9141397" cy="1231106"/>
          </a:xfrm>
        </p:spPr>
        <p:txBody>
          <a:bodyPr/>
          <a:lstStyle/>
          <a:p>
            <a:r>
              <a:rPr lang="en-US" dirty="0"/>
              <a:t>All code hosted on GitHub</a:t>
            </a:r>
            <a:br>
              <a:rPr lang="en-US" dirty="0"/>
            </a:br>
            <a:endParaRPr lang="en-US" dirty="0"/>
          </a:p>
        </p:txBody>
      </p:sp>
      <p:sp>
        <p:nvSpPr>
          <p:cNvPr id="6" name="Text Placeholder 5">
            <a:extLst>
              <a:ext uri="{FF2B5EF4-FFF2-40B4-BE49-F238E27FC236}">
                <a16:creationId xmlns:a16="http://schemas.microsoft.com/office/drawing/2014/main" id="{B7F2E52B-C2E4-DF5B-D1D3-9B14EA29E8E3}"/>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
        <p:nvSpPr>
          <p:cNvPr id="2" name="Title 3">
            <a:extLst>
              <a:ext uri="{FF2B5EF4-FFF2-40B4-BE49-F238E27FC236}">
                <a16:creationId xmlns:a16="http://schemas.microsoft.com/office/drawing/2014/main" id="{F791569C-FF9B-0AD9-47AF-81D87D9748D2}"/>
              </a:ext>
            </a:extLst>
          </p:cNvPr>
          <p:cNvSpPr txBox="1">
            <a:spLocks/>
          </p:cNvSpPr>
          <p:nvPr/>
        </p:nvSpPr>
        <p:spPr>
          <a:xfrm>
            <a:off x="-1" y="3474085"/>
            <a:ext cx="12192000" cy="553998"/>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pPr fontAlgn="auto">
              <a:spcAft>
                <a:spcPts val="0"/>
              </a:spcAft>
            </a:pPr>
            <a:r>
              <a:rPr lang="en-US" sz="3600" dirty="0"/>
              <a:t>https://github.com/anshium/spatial-informatics-project</a:t>
            </a:r>
          </a:p>
        </p:txBody>
      </p:sp>
    </p:spTree>
    <p:extLst>
      <p:ext uri="{BB962C8B-B14F-4D97-AF65-F5344CB8AC3E}">
        <p14:creationId xmlns:p14="http://schemas.microsoft.com/office/powerpoint/2010/main" val="27888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36B3A-558B-413E-877B-7275290AB783}"/>
              </a:ext>
            </a:extLst>
          </p:cNvPr>
          <p:cNvSpPr>
            <a:spLocks noGrp="1"/>
          </p:cNvSpPr>
          <p:nvPr>
            <p:ph type="title"/>
          </p:nvPr>
        </p:nvSpPr>
        <p:spPr>
          <a:xfrm>
            <a:off x="5199742" y="715961"/>
            <a:ext cx="6477000" cy="1189037"/>
          </a:xfrm>
        </p:spPr>
        <p:txBody>
          <a:bodyPr/>
          <a:lstStyle/>
          <a:p>
            <a:r>
              <a:rPr lang="en-US" dirty="0"/>
              <a:t>Resources</a:t>
            </a:r>
          </a:p>
        </p:txBody>
      </p:sp>
      <p:sp>
        <p:nvSpPr>
          <p:cNvPr id="3" name="Text Placeholder 2">
            <a:extLst>
              <a:ext uri="{FF2B5EF4-FFF2-40B4-BE49-F238E27FC236}">
                <a16:creationId xmlns:a16="http://schemas.microsoft.com/office/drawing/2014/main" id="{68675CE5-70A2-411D-881E-7B75B82931F4}"/>
              </a:ext>
            </a:extLst>
          </p:cNvPr>
          <p:cNvSpPr>
            <a:spLocks noGrp="1"/>
          </p:cNvSpPr>
          <p:nvPr>
            <p:ph type="body" sz="quarter" idx="11"/>
          </p:nvPr>
        </p:nvSpPr>
        <p:spPr>
          <a:xfrm>
            <a:off x="5199743" y="1905000"/>
            <a:ext cx="6477000" cy="3276600"/>
          </a:xfrm>
        </p:spPr>
        <p:txBody>
          <a:bodyPr/>
          <a:lstStyle/>
          <a:p>
            <a:pPr marL="0" lvl="1" indent="0">
              <a:buNone/>
            </a:pPr>
            <a:r>
              <a:rPr lang="fr-FR" dirty="0"/>
              <a:t>In addition to the sources of data </a:t>
            </a:r>
            <a:r>
              <a:rPr lang="fr-FR" dirty="0" err="1"/>
              <a:t>mentioned</a:t>
            </a:r>
            <a:r>
              <a:rPr lang="fr-FR" dirty="0"/>
              <a:t> </a:t>
            </a:r>
            <a:r>
              <a:rPr lang="fr-FR" dirty="0" err="1"/>
              <a:t>previously</a:t>
            </a:r>
            <a:r>
              <a:rPr lang="fr-FR" dirty="0"/>
              <a:t>,</a:t>
            </a:r>
          </a:p>
          <a:p>
            <a:pPr marL="0" lvl="1" indent="0">
              <a:buNone/>
            </a:pPr>
            <a:r>
              <a:rPr lang="en-IN" dirty="0">
                <a:hlinkClick r:id="rId2"/>
              </a:rPr>
              <a:t>https://mars.quickmap.io/</a:t>
            </a:r>
            <a:endParaRPr lang="en-IN" dirty="0"/>
          </a:p>
          <a:p>
            <a:pPr marL="0" lvl="1" indent="0">
              <a:buNone/>
            </a:pPr>
            <a:r>
              <a:rPr lang="en-IN" dirty="0"/>
              <a:t>was helpful for CRISM data.</a:t>
            </a:r>
            <a:endParaRPr lang="fr-FR" dirty="0"/>
          </a:p>
          <a:p>
            <a:endParaRPr lang="en-US" dirty="0"/>
          </a:p>
          <a:p>
            <a:endParaRPr lang="en-US" dirty="0"/>
          </a:p>
        </p:txBody>
      </p:sp>
    </p:spTree>
    <p:extLst>
      <p:ext uri="{BB962C8B-B14F-4D97-AF65-F5344CB8AC3E}">
        <p14:creationId xmlns:p14="http://schemas.microsoft.com/office/powerpoint/2010/main" val="33665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3F0F-BF5F-A1A9-725E-3B03CF09F7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27E1EF-3495-10BF-4C47-EBCB17C6497D}"/>
              </a:ext>
            </a:extLst>
          </p:cNvPr>
          <p:cNvSpPr>
            <a:spLocks noGrp="1"/>
          </p:cNvSpPr>
          <p:nvPr>
            <p:ph type="title"/>
          </p:nvPr>
        </p:nvSpPr>
        <p:spPr>
          <a:xfrm>
            <a:off x="5199742" y="715961"/>
            <a:ext cx="6477000" cy="1189037"/>
          </a:xfrm>
        </p:spPr>
        <p:txBody>
          <a:bodyPr/>
          <a:lstStyle/>
          <a:p>
            <a:r>
              <a:rPr lang="en-US" dirty="0"/>
              <a:t>Resources</a:t>
            </a:r>
          </a:p>
        </p:txBody>
      </p:sp>
      <p:sp>
        <p:nvSpPr>
          <p:cNvPr id="3" name="Text Placeholder 2">
            <a:extLst>
              <a:ext uri="{FF2B5EF4-FFF2-40B4-BE49-F238E27FC236}">
                <a16:creationId xmlns:a16="http://schemas.microsoft.com/office/drawing/2014/main" id="{BD9288A2-A699-7BE3-9A8A-6E1710332CC1}"/>
              </a:ext>
            </a:extLst>
          </p:cNvPr>
          <p:cNvSpPr>
            <a:spLocks noGrp="1"/>
          </p:cNvSpPr>
          <p:nvPr>
            <p:ph type="body" sz="quarter" idx="11"/>
          </p:nvPr>
        </p:nvSpPr>
        <p:spPr>
          <a:xfrm>
            <a:off x="5199743" y="1905000"/>
            <a:ext cx="6477000" cy="3276600"/>
          </a:xfrm>
        </p:spPr>
        <p:txBody>
          <a:bodyPr/>
          <a:lstStyle/>
          <a:p>
            <a:pPr marL="0" lvl="1" indent="0">
              <a:buNone/>
            </a:pPr>
            <a:r>
              <a:rPr lang="fr-FR" dirty="0"/>
              <a:t>In addition to the sources of data </a:t>
            </a:r>
            <a:r>
              <a:rPr lang="fr-FR" dirty="0" err="1"/>
              <a:t>mentioned</a:t>
            </a:r>
            <a:r>
              <a:rPr lang="fr-FR" dirty="0"/>
              <a:t> </a:t>
            </a:r>
            <a:r>
              <a:rPr lang="fr-FR" dirty="0" err="1"/>
              <a:t>previously</a:t>
            </a:r>
            <a:endParaRPr lang="fr-FR" dirty="0"/>
          </a:p>
          <a:p>
            <a:endParaRPr lang="en-US" dirty="0"/>
          </a:p>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51DB9778-36F0-8E97-A31F-2F82EBF82AA3}"/>
              </a:ext>
            </a:extLst>
          </p:cNvPr>
          <p:cNvPicPr>
            <a:picLocks noChangeAspect="1"/>
          </p:cNvPicPr>
          <p:nvPr/>
        </p:nvPicPr>
        <p:blipFill>
          <a:blip r:embed="rId2"/>
          <a:stretch>
            <a:fillRect/>
          </a:stretch>
        </p:blipFill>
        <p:spPr>
          <a:xfrm>
            <a:off x="0" y="4173"/>
            <a:ext cx="12192000" cy="6849653"/>
          </a:xfrm>
          <a:prstGeom prst="rect">
            <a:avLst/>
          </a:prstGeom>
        </p:spPr>
      </p:pic>
    </p:spTree>
    <p:extLst>
      <p:ext uri="{BB962C8B-B14F-4D97-AF65-F5344CB8AC3E}">
        <p14:creationId xmlns:p14="http://schemas.microsoft.com/office/powerpoint/2010/main" val="136880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76D17-446B-BD1D-C964-FE625FB872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3B25AF-9EE7-AF6D-6E43-7A374DCA5B46}"/>
              </a:ext>
            </a:extLst>
          </p:cNvPr>
          <p:cNvSpPr>
            <a:spLocks noGrp="1"/>
          </p:cNvSpPr>
          <p:nvPr>
            <p:ph type="title"/>
          </p:nvPr>
        </p:nvSpPr>
        <p:spPr>
          <a:xfrm>
            <a:off x="1525301" y="3037687"/>
            <a:ext cx="9141397" cy="615553"/>
          </a:xfrm>
        </p:spPr>
        <p:txBody>
          <a:bodyPr/>
          <a:lstStyle/>
          <a:p>
            <a:r>
              <a:rPr lang="en-US" dirty="0"/>
              <a:t>Data Used</a:t>
            </a:r>
          </a:p>
        </p:txBody>
      </p:sp>
      <p:sp>
        <p:nvSpPr>
          <p:cNvPr id="6" name="Text Placeholder 5">
            <a:extLst>
              <a:ext uri="{FF2B5EF4-FFF2-40B4-BE49-F238E27FC236}">
                <a16:creationId xmlns:a16="http://schemas.microsoft.com/office/drawing/2014/main" id="{11F1D65D-A116-1358-483D-87D7D172ACC8}"/>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22334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33B3C-92BE-C878-5742-C5068B56C8A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B86EAE2-0595-D7C0-90EC-377F6FAE1528}"/>
              </a:ext>
            </a:extLst>
          </p:cNvPr>
          <p:cNvSpPr>
            <a:spLocks noGrp="1"/>
          </p:cNvSpPr>
          <p:nvPr>
            <p:ph type="title"/>
          </p:nvPr>
        </p:nvSpPr>
        <p:spPr>
          <a:xfrm>
            <a:off x="762000" y="715961"/>
            <a:ext cx="6477000" cy="1189038"/>
          </a:xfrm>
        </p:spPr>
        <p:txBody>
          <a:bodyPr/>
          <a:lstStyle/>
          <a:p>
            <a:r>
              <a:rPr lang="en-US" dirty="0"/>
              <a:t>Data: Source and Characteristics</a:t>
            </a:r>
          </a:p>
        </p:txBody>
      </p:sp>
      <p:sp>
        <p:nvSpPr>
          <p:cNvPr id="2" name="Text Placeholder 1">
            <a:extLst>
              <a:ext uri="{FF2B5EF4-FFF2-40B4-BE49-F238E27FC236}">
                <a16:creationId xmlns:a16="http://schemas.microsoft.com/office/drawing/2014/main" id="{6DDC3270-16F8-1443-49D7-CD99901C2C23}"/>
              </a:ext>
            </a:extLst>
          </p:cNvPr>
          <p:cNvSpPr>
            <a:spLocks noGrp="1"/>
          </p:cNvSpPr>
          <p:nvPr>
            <p:ph type="body" sz="quarter" idx="11"/>
          </p:nvPr>
        </p:nvSpPr>
        <p:spPr>
          <a:xfrm>
            <a:off x="762000" y="1904999"/>
            <a:ext cx="6477000" cy="4237039"/>
          </a:xfrm>
        </p:spPr>
        <p:txBody>
          <a:bodyPr/>
          <a:lstStyle/>
          <a:p>
            <a:pPr marL="342900" indent="-342900">
              <a:buAutoNum type="arabicPeriod"/>
            </a:pPr>
            <a:r>
              <a:rPr lang="sv-SE" sz="2400" dirty="0"/>
              <a:t>MOLA (Mars Orbiter Laser Altimeter)​</a:t>
            </a:r>
          </a:p>
          <a:p>
            <a:r>
              <a:rPr lang="en-US" dirty="0"/>
              <a:t>Source: ​</a:t>
            </a:r>
          </a:p>
          <a:p>
            <a:r>
              <a:rPr lang="en-US" b="0" dirty="0"/>
              <a:t>MOLA data was collected by NASA's Mars Global Surveyor</a:t>
            </a:r>
          </a:p>
          <a:p>
            <a:r>
              <a:rPr lang="en-US" b="0" dirty="0"/>
              <a:t>​</a:t>
            </a:r>
          </a:p>
          <a:p>
            <a:r>
              <a:rPr lang="en-US" dirty="0"/>
              <a:t>Characteristics: ​</a:t>
            </a:r>
          </a:p>
          <a:p>
            <a:r>
              <a:rPr lang="en-US" dirty="0"/>
              <a:t>Purpose: </a:t>
            </a:r>
            <a:r>
              <a:rPr lang="en-US" b="0" dirty="0"/>
              <a:t>Provides highly accurate elevation and topography data for Mars, essential for understanding the planet's surface structure and geological features.​</a:t>
            </a:r>
          </a:p>
          <a:p>
            <a:r>
              <a:rPr lang="en-US" dirty="0"/>
              <a:t>Data Type: </a:t>
            </a:r>
            <a:r>
              <a:rPr lang="en-US" b="0" dirty="0"/>
              <a:t>Altimetric data, which measures the time it takes for a laser pulse to travel from the orbiter to the planet's surface and​</a:t>
            </a:r>
          </a:p>
        </p:txBody>
      </p:sp>
    </p:spTree>
    <p:extLst>
      <p:ext uri="{BB962C8B-B14F-4D97-AF65-F5344CB8AC3E}">
        <p14:creationId xmlns:p14="http://schemas.microsoft.com/office/powerpoint/2010/main" val="162261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3451A-3DD1-1D27-A37A-A84206680F0E}"/>
            </a:ext>
          </a:extLst>
        </p:cNvPr>
        <p:cNvGrpSpPr/>
        <p:nvPr/>
      </p:nvGrpSpPr>
      <p:grpSpPr>
        <a:xfrm>
          <a:off x="0" y="0"/>
          <a:ext cx="0" cy="0"/>
          <a:chOff x="0" y="0"/>
          <a:chExt cx="0" cy="0"/>
        </a:xfrm>
      </p:grpSpPr>
      <p:pic>
        <p:nvPicPr>
          <p:cNvPr id="1026" name="Picture 2" descr="A screenshot of a computer&#10;&#10;Description automatically generated">
            <a:extLst>
              <a:ext uri="{FF2B5EF4-FFF2-40B4-BE49-F238E27FC236}">
                <a16:creationId xmlns:a16="http://schemas.microsoft.com/office/drawing/2014/main" id="{3B31683F-A316-D8AF-EDBF-BC7AA3512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40" y="0"/>
            <a:ext cx="1115860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82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3.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466</TotalTime>
  <Words>1742</Words>
  <Application>Microsoft Office PowerPoint</Application>
  <PresentationFormat>Widescreen</PresentationFormat>
  <Paragraphs>200</Paragraphs>
  <Slides>63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Rockwell</vt:lpstr>
      <vt:lpstr>Segoe UI</vt:lpstr>
      <vt:lpstr>Office Theme</vt:lpstr>
      <vt:lpstr>Spatial Informatics Final Presentation</vt:lpstr>
      <vt:lpstr>Title and Description</vt:lpstr>
      <vt:lpstr>Objectives Achieved</vt:lpstr>
      <vt:lpstr>Objectives Achieved</vt:lpstr>
      <vt:lpstr>Objectives Achieved</vt:lpstr>
      <vt:lpstr>Objectives Achieved</vt:lpstr>
      <vt:lpstr>Data Used</vt:lpstr>
      <vt:lpstr>Data: Source and Characteristics</vt:lpstr>
      <vt:lpstr>PowerPoint Presentation</vt:lpstr>
      <vt:lpstr>Data: Source and Characteristics</vt:lpstr>
      <vt:lpstr>PowerPoint Presentation</vt:lpstr>
      <vt:lpstr>Data: Source and Characteristics</vt:lpstr>
      <vt:lpstr>PowerPoint Presentation</vt:lpstr>
      <vt:lpstr>PowerPoint Presentation</vt:lpstr>
      <vt:lpstr>Assumptions</vt:lpstr>
      <vt:lpstr>Landing Sites​</vt:lpstr>
      <vt:lpstr>Rover Path​</vt:lpstr>
      <vt:lpstr>Assumptions on Precision​</vt:lpstr>
      <vt:lpstr>Assumptions on Extent and Extensibility </vt:lpstr>
      <vt:lpstr>Results until mid evaluation</vt:lpstr>
      <vt:lpstr>Extraction of MOLA datasets and identification of problems with using it for path planning.</vt:lpstr>
      <vt:lpstr>Switch to HiRISE dataset and extracting important features</vt:lpstr>
      <vt:lpstr>Cumulative Cost Map</vt:lpstr>
      <vt:lpstr>PowerPoint Presentation</vt:lpstr>
      <vt:lpstr>Basic Least Cost Path</vt:lpstr>
      <vt:lpstr>Implementation of the Path Planning Algorithm</vt:lpstr>
      <vt:lpstr>Implementation of the Path Planning Algorithm</vt:lpstr>
      <vt:lpstr>Implementation of the Path Planning Algorithm</vt:lpstr>
      <vt:lpstr>Implementation of the Path Planning Algorithm</vt:lpstr>
      <vt:lpstr>Combining two (or more) “weights layer(s)”</vt:lpstr>
      <vt:lpstr>Now we have the nodes and the edges costs</vt:lpstr>
      <vt:lpstr>We would apply Dijkstra to calculate the optimal path.  (All edges costs are constrained to non-negative numbers)</vt:lpstr>
      <vt:lpstr>Avoiding Danger Zones</vt:lpstr>
      <vt:lpstr>Affinity Points</vt:lpstr>
      <vt:lpstr>Processing Raster Data from CRISM Dataset Using Image Processing</vt:lpstr>
      <vt:lpstr>CRISM Data for ICE deposits</vt:lpstr>
      <vt:lpstr>CRISM Data for ICE deposits</vt:lpstr>
      <vt:lpstr>CRISM Data for ICE deposits</vt:lpstr>
      <vt:lpstr>Image Processing of CRISM data: Step 1</vt:lpstr>
      <vt:lpstr>Image Processing of CRISM data: Step 2</vt:lpstr>
      <vt:lpstr>Image Processing of CRISM data: Step 3</vt:lpstr>
      <vt:lpstr>Image Processing of CRISM data: Step 3</vt:lpstr>
      <vt:lpstr>Image Processing of CRISM data: Step 3</vt:lpstr>
      <vt:lpstr>3D Visualizer!!</vt:lpstr>
      <vt:lpstr>A 3D visualizer to visualize the DTM and the path generated.</vt:lpstr>
      <vt:lpstr>A 3D visualizer to visualize the DTM and the path generated.</vt:lpstr>
      <vt:lpstr>PowerPoint Presentation</vt:lpstr>
      <vt:lpstr>Path generated</vt:lpstr>
      <vt:lpstr>Path generated</vt:lpstr>
      <vt:lpstr>Path Visualization of the Mars Rover Traversing the surface.  (**some bugs exist)</vt:lpstr>
      <vt:lpstr>PowerPoint Presentation</vt:lpstr>
      <vt:lpstr>Live Demonstration</vt:lpstr>
      <vt:lpstr>Spatial Methods Used</vt:lpstr>
      <vt:lpstr>Spatial Methods used for Mid-Evaluation Objectives</vt:lpstr>
      <vt:lpstr>Spatial Methods used for Final Objectives</vt:lpstr>
      <vt:lpstr>Special Characteristics</vt:lpstr>
      <vt:lpstr>Limitations</vt:lpstr>
      <vt:lpstr>Limitations</vt:lpstr>
      <vt:lpstr>Limitations</vt:lpstr>
      <vt:lpstr>Limitations</vt:lpstr>
      <vt:lpstr>All code hosted on GitHub </vt:lpstr>
      <vt:lpstr>Resources</vt:lpstr>
      <vt:lpstr>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Ansh Chablani</dc:creator>
  <cp:keywords/>
  <dc:description/>
  <cp:lastModifiedBy>Ansh Chablani</cp:lastModifiedBy>
  <cp:revision>4</cp:revision>
  <dcterms:created xsi:type="dcterms:W3CDTF">2024-11-15T16:30:47Z</dcterms:created>
  <dcterms:modified xsi:type="dcterms:W3CDTF">2024-11-16T10:55:19Z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